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handoutMasterIdLst>
    <p:handoutMasterId r:id="rId37"/>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8288000" cy="10287000"/>
  <p:notesSz cx="6858000" cy="9144000"/>
  <p:embeddedFontLst>
    <p:embeddedFont>
      <p:font typeface="Calibri" panose="020F0502020204030204" pitchFamily="34" charset="0"/>
      <p:regular r:id="rId38"/>
      <p:bold r:id="rId39"/>
      <p:italic r:id="rId40"/>
      <p:boldItalic r:id="rId41"/>
    </p:embeddedFont>
    <p:embeddedFont>
      <p:font typeface="Literata" panose="020B0604020202020204" charset="0"/>
      <p:regular r:id="rId42"/>
    </p:embeddedFont>
    <p:embeddedFont>
      <p:font typeface="Literata Bold" panose="020B0604020202020204" charset="0"/>
      <p:regular r:id="rId43"/>
    </p:embeddedFont>
    <p:embeddedFont>
      <p:font typeface="Literata Bold Italics"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4" autoAdjust="0"/>
    <p:restoredTop sz="94622" autoAdjust="0"/>
  </p:normalViewPr>
  <p:slideViewPr>
    <p:cSldViewPr>
      <p:cViewPr varScale="1">
        <p:scale>
          <a:sx n="50" d="100"/>
          <a:sy n="50" d="100"/>
        </p:scale>
        <p:origin x="134"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7B20170-3B79-E5FF-1ABB-D29DFDABF41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E75A5FD-DD73-C4C5-5E10-BD2304DF1E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2AEFF4-1CC2-4989-8603-37F727ADAA28}" type="datetimeFigureOut">
              <a:rPr lang="en-US" smtClean="0"/>
              <a:t>12/14/2023</a:t>
            </a:fld>
            <a:endParaRPr lang="en-US"/>
          </a:p>
        </p:txBody>
      </p:sp>
      <p:sp>
        <p:nvSpPr>
          <p:cNvPr id="4" name="Footer Placeholder 3">
            <a:extLst>
              <a:ext uri="{FF2B5EF4-FFF2-40B4-BE49-F238E27FC236}">
                <a16:creationId xmlns:a16="http://schemas.microsoft.com/office/drawing/2014/main" id="{2FA60239-2E9F-4137-5A44-EFF82FEA14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10DF88-27C7-9203-E41C-9E4DFB78A8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B596DE-2CA2-4ADE-BD0F-49850AB7B828}" type="slidenum">
              <a:rPr lang="en-US" smtClean="0"/>
              <a:t>‹#›</a:t>
            </a:fld>
            <a:endParaRPr lang="en-US"/>
          </a:p>
        </p:txBody>
      </p:sp>
    </p:spTree>
    <p:extLst>
      <p:ext uri="{BB962C8B-B14F-4D97-AF65-F5344CB8AC3E}">
        <p14:creationId xmlns:p14="http://schemas.microsoft.com/office/powerpoint/2010/main" val="7916644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99DEA8-F946-458F-B9B0-B27DCC8DD3D5}" type="datetimeFigureOut">
              <a:rPr lang="en-US" smtClean="0"/>
              <a:t>12/14/2023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626A31-DD05-46DB-89F9-3E9EF6FEA2F1}" type="slidenum">
              <a:rPr lang="en-US" smtClean="0"/>
              <a:t>‹#›</a:t>
            </a:fld>
            <a:endParaRPr lang="en-US"/>
          </a:p>
        </p:txBody>
      </p:sp>
    </p:spTree>
    <p:extLst>
      <p:ext uri="{BB962C8B-B14F-4D97-AF65-F5344CB8AC3E}">
        <p14:creationId xmlns:p14="http://schemas.microsoft.com/office/powerpoint/2010/main" val="3490520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9D8E344-2C5C-40CE-82D2-B12D6B9C1E78}" type="datetime1">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D823BA-BAD1-4934-8988-A937E274E5D4}" type="datetime1">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669D9B-73D6-4BCF-97A3-0E23787E763D}" type="datetime1">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9FDD1E-9BD2-4DA7-89BE-C14ACF04FA49}" type="datetime1">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128C6C-3A90-47FE-820B-7A2C7A0D08DF}" type="datetime1">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11AF2F-9A3F-4181-8D7D-33ACF31D6D80}" type="datetime1">
              <a:rPr lang="en-US" smtClean="0"/>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D8B3FE-FD6D-4818-80C7-4CF60247F3D1}" type="datetime1">
              <a:rPr lang="en-US" smtClean="0"/>
              <a:t>12/14/2023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C31A4BD-0312-4E13-A489-28A821CA41AC}" type="datetime1">
              <a:rPr lang="en-US" smtClean="0"/>
              <a:t>12/14/2023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433FF0-8133-42AC-BDEB-AC1618AF1312}" type="datetime1">
              <a:rPr lang="en-US" smtClean="0"/>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38D493-FA78-4431-BADB-4A01FB63EA39}" type="datetime1">
              <a:rPr lang="en-US" smtClean="0"/>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3F4D95-6DED-406D-B7FE-595B0F0C21B5}" type="datetime1">
              <a:rPr lang="en-US" smtClean="0"/>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2679C3-C704-42EB-B791-1DA70EBD7A88}" type="datetime1">
              <a:rPr lang="en-US" smtClean="0"/>
              <a:t>12/14/2023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svg"/><Relationship Id="rId7"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4029" y="9639941"/>
            <a:ext cx="19216058" cy="973572"/>
            <a:chOff x="0" y="0"/>
            <a:chExt cx="5061019" cy="256414"/>
          </a:xfrm>
        </p:grpSpPr>
        <p:sp>
          <p:nvSpPr>
            <p:cNvPr id="3" name="Freeform 3"/>
            <p:cNvSpPr/>
            <p:nvPr/>
          </p:nvSpPr>
          <p:spPr>
            <a:xfrm>
              <a:off x="0" y="0"/>
              <a:ext cx="5061019" cy="256414"/>
            </a:xfrm>
            <a:custGeom>
              <a:avLst/>
              <a:gdLst/>
              <a:ahLst/>
              <a:cxnLst/>
              <a:rect l="l" t="t" r="r" b="b"/>
              <a:pathLst>
                <a:path w="5061019" h="256414">
                  <a:moveTo>
                    <a:pt x="0" y="0"/>
                  </a:moveTo>
                  <a:lnTo>
                    <a:pt x="5061019" y="0"/>
                  </a:lnTo>
                  <a:lnTo>
                    <a:pt x="5061019" y="256414"/>
                  </a:lnTo>
                  <a:lnTo>
                    <a:pt x="0" y="256414"/>
                  </a:lnTo>
                  <a:close/>
                </a:path>
              </a:pathLst>
            </a:custGeom>
            <a:solidFill>
              <a:srgbClr val="004AAD"/>
            </a:solidFill>
          </p:spPr>
          <p:txBody>
            <a:bodyPr/>
            <a:lstStyle/>
            <a:p>
              <a:endParaRPr lang="en-US"/>
            </a:p>
          </p:txBody>
        </p:sp>
        <p:sp>
          <p:nvSpPr>
            <p:cNvPr id="4" name="TextBox 4"/>
            <p:cNvSpPr txBox="1"/>
            <p:nvPr/>
          </p:nvSpPr>
          <p:spPr>
            <a:xfrm>
              <a:off x="0" y="-38100"/>
              <a:ext cx="5061019" cy="294514"/>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1946505">
            <a:off x="781130" y="1153772"/>
            <a:ext cx="684990" cy="751704"/>
          </a:xfrm>
          <a:custGeom>
            <a:avLst/>
            <a:gdLst/>
            <a:ahLst/>
            <a:cxnLst/>
            <a:rect l="l" t="t" r="r" b="b"/>
            <a:pathLst>
              <a:path w="684990" h="751704">
                <a:moveTo>
                  <a:pt x="0" y="0"/>
                </a:moveTo>
                <a:lnTo>
                  <a:pt x="684990" y="0"/>
                </a:lnTo>
                <a:lnTo>
                  <a:pt x="684990" y="751704"/>
                </a:lnTo>
                <a:lnTo>
                  <a:pt x="0" y="7517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7676959" y="1566372"/>
            <a:ext cx="2934081" cy="1280065"/>
          </a:xfrm>
          <a:custGeom>
            <a:avLst/>
            <a:gdLst/>
            <a:ahLst/>
            <a:cxnLst/>
            <a:rect l="l" t="t" r="r" b="b"/>
            <a:pathLst>
              <a:path w="2934081" h="1280065">
                <a:moveTo>
                  <a:pt x="0" y="0"/>
                </a:moveTo>
                <a:lnTo>
                  <a:pt x="2934082" y="0"/>
                </a:lnTo>
                <a:lnTo>
                  <a:pt x="2934082" y="1280065"/>
                </a:lnTo>
                <a:lnTo>
                  <a:pt x="0" y="1280065"/>
                </a:lnTo>
                <a:lnTo>
                  <a:pt x="0" y="0"/>
                </a:lnTo>
                <a:close/>
              </a:path>
            </a:pathLst>
          </a:custGeom>
          <a:blipFill>
            <a:blip r:embed="rId4"/>
            <a:stretch>
              <a:fillRect/>
            </a:stretch>
          </a:blipFill>
        </p:spPr>
        <p:txBody>
          <a:bodyPr/>
          <a:lstStyle/>
          <a:p>
            <a:endParaRPr lang="en-US"/>
          </a:p>
        </p:txBody>
      </p:sp>
      <p:sp>
        <p:nvSpPr>
          <p:cNvPr id="7" name="Freeform 7"/>
          <p:cNvSpPr/>
          <p:nvPr/>
        </p:nvSpPr>
        <p:spPr>
          <a:xfrm>
            <a:off x="13473569" y="7166528"/>
            <a:ext cx="4814431" cy="2473414"/>
          </a:xfrm>
          <a:custGeom>
            <a:avLst/>
            <a:gdLst/>
            <a:ahLst/>
            <a:cxnLst/>
            <a:rect l="l" t="t" r="r" b="b"/>
            <a:pathLst>
              <a:path w="4814431" h="2473414">
                <a:moveTo>
                  <a:pt x="0" y="0"/>
                </a:moveTo>
                <a:lnTo>
                  <a:pt x="4814431" y="0"/>
                </a:lnTo>
                <a:lnTo>
                  <a:pt x="4814431" y="2473413"/>
                </a:lnTo>
                <a:lnTo>
                  <a:pt x="0" y="2473413"/>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1449280" y="3732262"/>
            <a:ext cx="15389440" cy="2825116"/>
          </a:xfrm>
          <a:prstGeom prst="rect">
            <a:avLst/>
          </a:prstGeom>
        </p:spPr>
        <p:txBody>
          <a:bodyPr lIns="0" tIns="0" rIns="0" bIns="0" rtlCol="0" anchor="t">
            <a:spAutoFit/>
          </a:bodyPr>
          <a:lstStyle/>
          <a:p>
            <a:pPr algn="ctr">
              <a:lnSpc>
                <a:spcPts val="7559"/>
              </a:lnSpc>
            </a:pPr>
            <a:r>
              <a:rPr lang="en-US" sz="5399">
                <a:solidFill>
                  <a:srgbClr val="231F20"/>
                </a:solidFill>
                <a:latin typeface="Literata Bold"/>
              </a:rPr>
              <a:t>ĐỀ TÀI: </a:t>
            </a:r>
          </a:p>
          <a:p>
            <a:pPr algn="ctr">
              <a:lnSpc>
                <a:spcPts val="7559"/>
              </a:lnSpc>
            </a:pPr>
            <a:r>
              <a:rPr lang="en-US" sz="5399">
                <a:solidFill>
                  <a:srgbClr val="231F20"/>
                </a:solidFill>
                <a:latin typeface="Literata Bold"/>
              </a:rPr>
              <a:t>QUẢN LÝ BÁN HÀNG TẠI CỬA HÀNG </a:t>
            </a:r>
          </a:p>
          <a:p>
            <a:pPr algn="ctr">
              <a:lnSpc>
                <a:spcPts val="7559"/>
              </a:lnSpc>
            </a:pPr>
            <a:r>
              <a:rPr lang="en-US" sz="5399">
                <a:solidFill>
                  <a:srgbClr val="231F20"/>
                </a:solidFill>
                <a:latin typeface="Literata Bold"/>
              </a:rPr>
              <a:t>BÁN QUẦN ÁO THỜI TRANG</a:t>
            </a:r>
          </a:p>
        </p:txBody>
      </p:sp>
      <p:sp>
        <p:nvSpPr>
          <p:cNvPr id="9" name="TextBox 9"/>
          <p:cNvSpPr txBox="1"/>
          <p:nvPr/>
        </p:nvSpPr>
        <p:spPr>
          <a:xfrm>
            <a:off x="2735163" y="251922"/>
            <a:ext cx="12817674" cy="1047750"/>
          </a:xfrm>
          <a:prstGeom prst="rect">
            <a:avLst/>
          </a:prstGeom>
        </p:spPr>
        <p:txBody>
          <a:bodyPr lIns="0" tIns="0" rIns="0" bIns="0" rtlCol="0" anchor="t">
            <a:spAutoFit/>
          </a:bodyPr>
          <a:lstStyle/>
          <a:p>
            <a:pPr algn="ctr">
              <a:lnSpc>
                <a:spcPts val="4200"/>
              </a:lnSpc>
            </a:pPr>
            <a:r>
              <a:rPr lang="en-US" sz="3000">
                <a:solidFill>
                  <a:srgbClr val="231F20"/>
                </a:solidFill>
                <a:latin typeface="Literata Bold"/>
              </a:rPr>
              <a:t>BỘ CÔNG THƯƠNG</a:t>
            </a:r>
          </a:p>
          <a:p>
            <a:pPr algn="ctr">
              <a:lnSpc>
                <a:spcPts val="4200"/>
              </a:lnSpc>
            </a:pPr>
            <a:r>
              <a:rPr lang="en-US" sz="3000">
                <a:solidFill>
                  <a:srgbClr val="231F20"/>
                </a:solidFill>
                <a:latin typeface="Literata Bold"/>
              </a:rPr>
              <a:t>TRƯỜNG ĐẠI HỌC CÔNG NGHIỆP THÀNH PHỐ HỒ CHÍ MINH</a:t>
            </a:r>
          </a:p>
        </p:txBody>
      </p:sp>
      <p:sp>
        <p:nvSpPr>
          <p:cNvPr id="10" name="TextBox 10"/>
          <p:cNvSpPr txBox="1"/>
          <p:nvPr/>
        </p:nvSpPr>
        <p:spPr>
          <a:xfrm>
            <a:off x="2735163" y="3055987"/>
            <a:ext cx="12817674" cy="514350"/>
          </a:xfrm>
          <a:prstGeom prst="rect">
            <a:avLst/>
          </a:prstGeom>
        </p:spPr>
        <p:txBody>
          <a:bodyPr lIns="0" tIns="0" rIns="0" bIns="0" rtlCol="0" anchor="t">
            <a:spAutoFit/>
          </a:bodyPr>
          <a:lstStyle/>
          <a:p>
            <a:pPr algn="ctr">
              <a:lnSpc>
                <a:spcPts val="4200"/>
              </a:lnSpc>
            </a:pPr>
            <a:r>
              <a:rPr lang="en-US" sz="3000">
                <a:solidFill>
                  <a:srgbClr val="231F20"/>
                </a:solidFill>
                <a:latin typeface="Literata Bold"/>
              </a:rPr>
              <a:t>MÔN: PHÁT TRIỂN ỨNG DỤNG</a:t>
            </a:r>
          </a:p>
        </p:txBody>
      </p:sp>
      <p:sp>
        <p:nvSpPr>
          <p:cNvPr id="11" name="TextBox 11"/>
          <p:cNvSpPr txBox="1"/>
          <p:nvPr/>
        </p:nvSpPr>
        <p:spPr>
          <a:xfrm>
            <a:off x="1028700" y="7677150"/>
            <a:ext cx="6227525" cy="1581150"/>
          </a:xfrm>
          <a:prstGeom prst="rect">
            <a:avLst/>
          </a:prstGeom>
        </p:spPr>
        <p:txBody>
          <a:bodyPr lIns="0" tIns="0" rIns="0" bIns="0" rtlCol="0" anchor="t">
            <a:spAutoFit/>
          </a:bodyPr>
          <a:lstStyle/>
          <a:p>
            <a:pPr>
              <a:lnSpc>
                <a:spcPts val="4200"/>
              </a:lnSpc>
            </a:pPr>
            <a:r>
              <a:rPr lang="en-US" sz="3000">
                <a:solidFill>
                  <a:srgbClr val="231F20"/>
                </a:solidFill>
                <a:latin typeface="Literata Bold"/>
              </a:rPr>
              <a:t>LỚP HỌC PHẦN: DHKTPM17B</a:t>
            </a:r>
          </a:p>
          <a:p>
            <a:pPr>
              <a:lnSpc>
                <a:spcPts val="4200"/>
              </a:lnSpc>
            </a:pPr>
            <a:r>
              <a:rPr lang="en-US" sz="3000">
                <a:solidFill>
                  <a:srgbClr val="231F20"/>
                </a:solidFill>
                <a:latin typeface="Literata Bold"/>
              </a:rPr>
              <a:t>GVHD: TRẦN THỊ ANH THI</a:t>
            </a:r>
          </a:p>
          <a:p>
            <a:pPr>
              <a:lnSpc>
                <a:spcPts val="4200"/>
              </a:lnSpc>
            </a:pPr>
            <a:r>
              <a:rPr lang="en-US" sz="3000">
                <a:solidFill>
                  <a:srgbClr val="231F20"/>
                </a:solidFill>
                <a:latin typeface="Literata Bold"/>
              </a:rPr>
              <a:t>NHÓM: 11</a:t>
            </a:r>
          </a:p>
        </p:txBody>
      </p:sp>
      <p:sp>
        <p:nvSpPr>
          <p:cNvPr id="27" name="TextBox 11">
            <a:extLst>
              <a:ext uri="{FF2B5EF4-FFF2-40B4-BE49-F238E27FC236}">
                <a16:creationId xmlns:a16="http://schemas.microsoft.com/office/drawing/2014/main" id="{CA9F560B-44C1-EFEF-E0D6-B01F51238871}"/>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solidFill>
                  <a:schemeClr val="bg1"/>
                </a:solidFill>
                <a:latin typeface="Literata Bold"/>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894" y="9453937"/>
            <a:ext cx="19216058" cy="833063"/>
            <a:chOff x="0" y="0"/>
            <a:chExt cx="5061019" cy="219408"/>
          </a:xfrm>
        </p:grpSpPr>
        <p:sp>
          <p:nvSpPr>
            <p:cNvPr id="3" name="Freeform 3"/>
            <p:cNvSpPr/>
            <p:nvPr/>
          </p:nvSpPr>
          <p:spPr>
            <a:xfrm>
              <a:off x="0" y="0"/>
              <a:ext cx="5061019" cy="219408"/>
            </a:xfrm>
            <a:custGeom>
              <a:avLst/>
              <a:gdLst/>
              <a:ahLst/>
              <a:cxnLst/>
              <a:rect l="l" t="t" r="r" b="b"/>
              <a:pathLst>
                <a:path w="5061019" h="219408">
                  <a:moveTo>
                    <a:pt x="0" y="0"/>
                  </a:moveTo>
                  <a:lnTo>
                    <a:pt x="5061019" y="0"/>
                  </a:lnTo>
                  <a:lnTo>
                    <a:pt x="5061019" y="219408"/>
                  </a:lnTo>
                  <a:lnTo>
                    <a:pt x="0" y="219408"/>
                  </a:lnTo>
                  <a:close/>
                </a:path>
              </a:pathLst>
            </a:custGeom>
            <a:solidFill>
              <a:srgbClr val="004AAD"/>
            </a:solidFill>
          </p:spPr>
          <p:txBody>
            <a:bodyPr/>
            <a:lstStyle/>
            <a:p>
              <a:endParaRPr lang="en-US"/>
            </a:p>
          </p:txBody>
        </p:sp>
        <p:sp>
          <p:nvSpPr>
            <p:cNvPr id="4" name="TextBox 4"/>
            <p:cNvSpPr txBox="1"/>
            <p:nvPr/>
          </p:nvSpPr>
          <p:spPr>
            <a:xfrm>
              <a:off x="0" y="-38100"/>
              <a:ext cx="5061019" cy="257508"/>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4364787" y="3388676"/>
            <a:ext cx="9558426" cy="2787649"/>
          </a:xfrm>
          <a:prstGeom prst="rect">
            <a:avLst/>
          </a:prstGeom>
        </p:spPr>
        <p:txBody>
          <a:bodyPr lIns="0" tIns="0" rIns="0" bIns="0" rtlCol="0" anchor="t">
            <a:spAutoFit/>
          </a:bodyPr>
          <a:lstStyle/>
          <a:p>
            <a:pPr algn="ctr">
              <a:lnSpc>
                <a:spcPts val="11200"/>
              </a:lnSpc>
            </a:pPr>
            <a:r>
              <a:rPr lang="en-US" sz="8000">
                <a:solidFill>
                  <a:srgbClr val="231F20"/>
                </a:solidFill>
                <a:latin typeface="Literata Bold"/>
              </a:rPr>
              <a:t>ĐẶC TẢ USE CASE LẬP HÓA ĐƠN</a:t>
            </a:r>
          </a:p>
        </p:txBody>
      </p:sp>
      <p:sp>
        <p:nvSpPr>
          <p:cNvPr id="6" name="Freeform 6"/>
          <p:cNvSpPr/>
          <p:nvPr/>
        </p:nvSpPr>
        <p:spPr>
          <a:xfrm rot="1946505">
            <a:off x="17014568" y="5907758"/>
            <a:ext cx="489464" cy="537135"/>
          </a:xfrm>
          <a:custGeom>
            <a:avLst/>
            <a:gdLst/>
            <a:ahLst/>
            <a:cxnLst/>
            <a:rect l="l" t="t" r="r" b="b"/>
            <a:pathLst>
              <a:path w="489464" h="537135">
                <a:moveTo>
                  <a:pt x="0" y="0"/>
                </a:moveTo>
                <a:lnTo>
                  <a:pt x="489464" y="0"/>
                </a:lnTo>
                <a:lnTo>
                  <a:pt x="489464" y="537135"/>
                </a:lnTo>
                <a:lnTo>
                  <a:pt x="0" y="537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TextBox 11">
            <a:extLst>
              <a:ext uri="{FF2B5EF4-FFF2-40B4-BE49-F238E27FC236}">
                <a16:creationId xmlns:a16="http://schemas.microsoft.com/office/drawing/2014/main" id="{6F930D51-1C5C-E835-CB49-0F1E5D1B25FC}"/>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solidFill>
                  <a:schemeClr val="bg1"/>
                </a:solidFill>
                <a:latin typeface="Literata Bold"/>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46505">
            <a:off x="433359" y="128965"/>
            <a:ext cx="489464" cy="537135"/>
          </a:xfrm>
          <a:custGeom>
            <a:avLst/>
            <a:gdLst/>
            <a:ahLst/>
            <a:cxnLst/>
            <a:rect l="l" t="t" r="r" b="b"/>
            <a:pathLst>
              <a:path w="489464" h="537135">
                <a:moveTo>
                  <a:pt x="0" y="0"/>
                </a:moveTo>
                <a:lnTo>
                  <a:pt x="489464" y="0"/>
                </a:lnTo>
                <a:lnTo>
                  <a:pt x="489464" y="537135"/>
                </a:lnTo>
                <a:lnTo>
                  <a:pt x="0" y="537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aphicFrame>
        <p:nvGraphicFramePr>
          <p:cNvPr id="3" name="Table 3"/>
          <p:cNvGraphicFramePr>
            <a:graphicFrameLocks noGrp="1"/>
          </p:cNvGraphicFramePr>
          <p:nvPr>
            <p:extLst>
              <p:ext uri="{D42A27DB-BD31-4B8C-83A1-F6EECF244321}">
                <p14:modId xmlns:p14="http://schemas.microsoft.com/office/powerpoint/2010/main" val="442143618"/>
              </p:ext>
            </p:extLst>
          </p:nvPr>
        </p:nvGraphicFramePr>
        <p:xfrm>
          <a:off x="490210" y="1028700"/>
          <a:ext cx="17307580" cy="9210668"/>
        </p:xfrm>
        <a:graphic>
          <a:graphicData uri="http://schemas.openxmlformats.org/drawingml/2006/table">
            <a:tbl>
              <a:tblPr/>
              <a:tblGrid>
                <a:gridCol w="8653790">
                  <a:extLst>
                    <a:ext uri="{9D8B030D-6E8A-4147-A177-3AD203B41FA5}">
                      <a16:colId xmlns:a16="http://schemas.microsoft.com/office/drawing/2014/main" val="20000"/>
                    </a:ext>
                  </a:extLst>
                </a:gridCol>
                <a:gridCol w="8653790">
                  <a:extLst>
                    <a:ext uri="{9D8B030D-6E8A-4147-A177-3AD203B41FA5}">
                      <a16:colId xmlns:a16="http://schemas.microsoft.com/office/drawing/2014/main" val="20001"/>
                    </a:ext>
                  </a:extLst>
                </a:gridCol>
              </a:tblGrid>
              <a:tr h="514882">
                <a:tc gridSpan="2">
                  <a:txBody>
                    <a:bodyPr/>
                    <a:lstStyle/>
                    <a:p>
                      <a:pPr algn="l">
                        <a:lnSpc>
                          <a:spcPts val="1819"/>
                        </a:lnSpc>
                        <a:defRPr/>
                      </a:pPr>
                      <a:r>
                        <a:rPr lang="en-US" sz="1299">
                          <a:solidFill>
                            <a:srgbClr val="000000"/>
                          </a:solidFill>
                          <a:latin typeface="Literata Bold"/>
                        </a:rPr>
                        <a:t>Tên use case:  UC003_Lập hóa đơn</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1819"/>
                        </a:lnSpc>
                        <a:defRPr/>
                      </a:pPr>
                      <a:r>
                        <a:rPr lang="en-US" sz="1299">
                          <a:solidFill>
                            <a:srgbClr val="000000"/>
                          </a:solidFill>
                          <a:latin typeface="Literata Bold"/>
                        </a:rPr>
                        <a:t>Tên use case:  UC003_Lập hóa đơn</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14882">
                <a:tc gridSpan="2">
                  <a:txBody>
                    <a:bodyPr/>
                    <a:lstStyle/>
                    <a:p>
                      <a:pPr algn="l">
                        <a:lnSpc>
                          <a:spcPts val="1819"/>
                        </a:lnSpc>
                        <a:defRPr/>
                      </a:pPr>
                      <a:r>
                        <a:rPr lang="en-US" sz="1299">
                          <a:solidFill>
                            <a:srgbClr val="000000"/>
                          </a:solidFill>
                          <a:latin typeface="Literata Bold"/>
                        </a:rPr>
                        <a:t>Mục đích: Cho phép nhân viên bán hàng có thể tính tiền và in hóa đơn cho khách hàng, lưu trữ hóa đơn, tích điểm khách hàng, cập nhật số lượng sản phẩm trong kho.</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1819"/>
                        </a:lnSpc>
                        <a:defRPr/>
                      </a:pPr>
                      <a:r>
                        <a:rPr lang="en-US" sz="1299">
                          <a:solidFill>
                            <a:srgbClr val="000000"/>
                          </a:solidFill>
                          <a:latin typeface="Literata Bold"/>
                        </a:rPr>
                        <a:t>Mục đích: Cho phép nhân viên bán hàng có thể tính tiền và in hóa đơn cho khách hàng, lưu trữ hóa đơn, tích điểm khách hàng, cập nhật số lượng sản phẩm trong kho.</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14882">
                <a:tc gridSpan="2">
                  <a:txBody>
                    <a:bodyPr/>
                    <a:lstStyle/>
                    <a:p>
                      <a:pPr algn="l">
                        <a:lnSpc>
                          <a:spcPts val="1819"/>
                        </a:lnSpc>
                        <a:defRPr/>
                      </a:pPr>
                      <a:r>
                        <a:rPr lang="en-US" sz="1299">
                          <a:solidFill>
                            <a:srgbClr val="000000"/>
                          </a:solidFill>
                          <a:latin typeface="Literata Bold"/>
                        </a:rPr>
                        <a:t>Mô tả sơ lược: Khi nhân viên chọn chức năng “Lập hóa đơn”, hệ thống sẽ hiển thị ra form lập hóa đơn để cho nhân viên thêm các thông tin cần thiết vào trong hóa đơn bán hàng.</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1819"/>
                        </a:lnSpc>
                        <a:defRPr/>
                      </a:pPr>
                      <a:r>
                        <a:rPr lang="en-US" sz="1299">
                          <a:solidFill>
                            <a:srgbClr val="000000"/>
                          </a:solidFill>
                          <a:latin typeface="Literata Bold"/>
                        </a:rPr>
                        <a:t>Mô tả sơ lược: Khi nhân viên chọn chức năng “Lập hóa đơn”, hệ thống sẽ hiển thị ra form lập hóa đơn để cho nhân viên thêm các thông tin cần thiết vào trong hóa đơn bán hàng.</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14882">
                <a:tc gridSpan="2">
                  <a:txBody>
                    <a:bodyPr/>
                    <a:lstStyle/>
                    <a:p>
                      <a:pPr algn="l">
                        <a:lnSpc>
                          <a:spcPts val="1819"/>
                        </a:lnSpc>
                        <a:defRPr/>
                      </a:pPr>
                      <a:r>
                        <a:rPr lang="en-US" sz="1299">
                          <a:solidFill>
                            <a:srgbClr val="000000"/>
                          </a:solidFill>
                          <a:latin typeface="Literata Bold"/>
                        </a:rPr>
                        <a:t>Actor chính: Nhân viên</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1819"/>
                        </a:lnSpc>
                        <a:defRPr/>
                      </a:pPr>
                      <a:r>
                        <a:rPr lang="en-US" sz="1299">
                          <a:solidFill>
                            <a:srgbClr val="000000"/>
                          </a:solidFill>
                          <a:latin typeface="Literata Bold"/>
                        </a:rPr>
                        <a:t>Actor chính: Nhân viên</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14882">
                <a:tc gridSpan="2">
                  <a:txBody>
                    <a:bodyPr/>
                    <a:lstStyle/>
                    <a:p>
                      <a:pPr algn="l">
                        <a:lnSpc>
                          <a:spcPts val="1819"/>
                        </a:lnSpc>
                        <a:defRPr/>
                      </a:pPr>
                      <a:r>
                        <a:rPr lang="en-US" sz="1299">
                          <a:solidFill>
                            <a:srgbClr val="000000"/>
                          </a:solidFill>
                          <a:latin typeface="Literata Bold"/>
                        </a:rPr>
                        <a:t>Actor phụ:  Không</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1819"/>
                        </a:lnSpc>
                        <a:defRPr/>
                      </a:pPr>
                      <a:r>
                        <a:rPr lang="en-US" sz="1299">
                          <a:solidFill>
                            <a:srgbClr val="000000"/>
                          </a:solidFill>
                          <a:latin typeface="Literata Bold"/>
                        </a:rPr>
                        <a:t>Actor phụ:  Không</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43719">
                <a:tc gridSpan="2">
                  <a:txBody>
                    <a:bodyPr/>
                    <a:lstStyle/>
                    <a:p>
                      <a:pPr algn="l">
                        <a:lnSpc>
                          <a:spcPts val="1819"/>
                        </a:lnSpc>
                        <a:defRPr/>
                      </a:pPr>
                      <a:r>
                        <a:rPr lang="en-US" sz="1299">
                          <a:solidFill>
                            <a:srgbClr val="000000"/>
                          </a:solidFill>
                          <a:latin typeface="Literata Bold"/>
                        </a:rPr>
                        <a:t>Tiền điều kiện (Pre-condition): Nhân viên đăng nhập thành công vào hệ thống và truy cập vào chức năng lập hóa đơn bán hàng của cửa hàng, đã có thông tin khách hàng, thông tin sản phẩm trong CSDL của cửa hàng.</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1819"/>
                        </a:lnSpc>
                        <a:defRPr/>
                      </a:pPr>
                      <a:r>
                        <a:rPr lang="en-US" sz="1299">
                          <a:solidFill>
                            <a:srgbClr val="000000"/>
                          </a:solidFill>
                          <a:latin typeface="Literata Bold"/>
                        </a:rPr>
                        <a:t>Tiền điều kiện (Pre-condition): Nhân viên đăng nhập thành công vào hệ thống và truy cập vào chức năng lập hóa đơn bán hàng của cửa hàng, đã có thông tin khách hàng, thông tin sản phẩm trong CSDL của cửa hàng.</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14882">
                <a:tc gridSpan="2">
                  <a:txBody>
                    <a:bodyPr/>
                    <a:lstStyle/>
                    <a:p>
                      <a:pPr algn="l">
                        <a:lnSpc>
                          <a:spcPts val="1819"/>
                        </a:lnSpc>
                        <a:defRPr/>
                      </a:pPr>
                      <a:r>
                        <a:rPr lang="en-US" sz="1299">
                          <a:solidFill>
                            <a:srgbClr val="000000"/>
                          </a:solidFill>
                          <a:latin typeface="Literata Bold"/>
                        </a:rPr>
                        <a:t>Hậu điều kiện (Post-condition): Sau khi tạo thành công thì thông tin hóa đơn được lưu vào database của cửa hàng, điểm khách hàng được tích điểm, cập nhật lại số lượng sản phẩm trong cửa hàng.</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1819"/>
                        </a:lnSpc>
                        <a:defRPr/>
                      </a:pPr>
                      <a:r>
                        <a:rPr lang="en-US" sz="1299">
                          <a:solidFill>
                            <a:srgbClr val="000000"/>
                          </a:solidFill>
                          <a:latin typeface="Literata Bold"/>
                        </a:rPr>
                        <a:t>Hậu điều kiện (Post-condition): Sau khi tạo thành công thì thông tin hóa đơn được lưu vào database của cửa hàng, điểm khách hàng được tích điểm, cập nhật lại số lượng sản phẩm trong cửa hàng.</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14882">
                <a:tc gridSpan="2">
                  <a:txBody>
                    <a:bodyPr/>
                    <a:lstStyle/>
                    <a:p>
                      <a:pPr algn="l">
                        <a:lnSpc>
                          <a:spcPts val="1819"/>
                        </a:lnSpc>
                        <a:defRPr/>
                      </a:pPr>
                      <a:r>
                        <a:rPr lang="en-US" sz="1299">
                          <a:solidFill>
                            <a:srgbClr val="000000"/>
                          </a:solidFill>
                          <a:latin typeface="Literata Bold"/>
                        </a:rPr>
                        <a:t>Luồng sự kiện chính (main flow): </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l">
                        <a:lnSpc>
                          <a:spcPts val="1819"/>
                        </a:lnSpc>
                        <a:defRPr/>
                      </a:pPr>
                      <a:r>
                        <a:rPr lang="en-US" sz="1299">
                          <a:solidFill>
                            <a:srgbClr val="000000"/>
                          </a:solidFill>
                          <a:latin typeface="Literata Bold"/>
                        </a:rPr>
                        <a:t>Luồng sự kiện chính (main flow): </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14882">
                <a:tc>
                  <a:txBody>
                    <a:bodyPr/>
                    <a:lstStyle/>
                    <a:p>
                      <a:pPr algn="ctr">
                        <a:lnSpc>
                          <a:spcPts val="1819"/>
                        </a:lnSpc>
                        <a:defRPr/>
                      </a:pPr>
                      <a:r>
                        <a:rPr lang="en-US" sz="1299">
                          <a:solidFill>
                            <a:srgbClr val="000000"/>
                          </a:solidFill>
                          <a:latin typeface="Literata Bold"/>
                        </a:rPr>
                        <a:t>NHÂN VIÊN</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819"/>
                        </a:lnSpc>
                        <a:defRPr/>
                      </a:pPr>
                      <a:r>
                        <a:rPr lang="en-US" sz="1299">
                          <a:solidFill>
                            <a:srgbClr val="000000"/>
                          </a:solidFill>
                          <a:latin typeface="Literata Bold"/>
                        </a:rPr>
                        <a:t>HỆ THỐNG</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14882">
                <a:tc>
                  <a:txBody>
                    <a:bodyPr/>
                    <a:lstStyle/>
                    <a:p>
                      <a:pPr marL="140334" lvl="1" indent="0" algn="l">
                        <a:lnSpc>
                          <a:spcPts val="1819"/>
                        </a:lnSpc>
                        <a:buFont typeface="Arial"/>
                        <a:buNone/>
                        <a:defRPr/>
                      </a:pPr>
                      <a:r>
                        <a:rPr lang="en-US" sz="1299">
                          <a:solidFill>
                            <a:srgbClr val="000000"/>
                          </a:solidFill>
                          <a:latin typeface="Literata"/>
                        </a:rPr>
                        <a:t>1. Tại giao diện chính, người nhân viên chọn chức năng lập hóa đơn.</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 </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514882">
                <a:tc>
                  <a:txBody>
                    <a:bodyPr/>
                    <a:lstStyle/>
                    <a:p>
                      <a:pPr algn="l">
                        <a:lnSpc>
                          <a:spcPts val="1819"/>
                        </a:lnSpc>
                        <a:defRPr/>
                      </a:pPr>
                      <a:r>
                        <a:rPr lang="en-US" sz="1299">
                          <a:solidFill>
                            <a:srgbClr val="000000"/>
                          </a:solidFill>
                          <a:latin typeface="Literata"/>
                        </a:rPr>
                        <a:t> </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2. Hệ thống hiển thị thông tin nhân viên lập hóa đơn.</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514882">
                <a:tc>
                  <a:txBody>
                    <a:bodyPr/>
                    <a:lstStyle/>
                    <a:p>
                      <a:pPr algn="l">
                        <a:lnSpc>
                          <a:spcPts val="1819"/>
                        </a:lnSpc>
                        <a:defRPr/>
                      </a:pPr>
                      <a:r>
                        <a:rPr lang="en-US" sz="1299">
                          <a:solidFill>
                            <a:srgbClr val="000000"/>
                          </a:solidFill>
                          <a:latin typeface="Literata"/>
                        </a:rPr>
                        <a:t> </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3. Hệ thống hiển thị mã hóa đơn tự phát sinh.</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514882">
                <a:tc>
                  <a:txBody>
                    <a:bodyPr/>
                    <a:lstStyle/>
                    <a:p>
                      <a:pPr algn="l">
                        <a:lnSpc>
                          <a:spcPts val="1819"/>
                        </a:lnSpc>
                        <a:defRPr/>
                      </a:pPr>
                      <a:r>
                        <a:rPr lang="en-US" sz="1299">
                          <a:solidFill>
                            <a:srgbClr val="000000"/>
                          </a:solidFill>
                          <a:latin typeface="Literata"/>
                        </a:rPr>
                        <a:t> </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4. Hệ thống hiển thị form yêu cầu nhân viên điền thông tin để lập hóa đơn.  </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514882">
                <a:tc>
                  <a:txBody>
                    <a:bodyPr/>
                    <a:lstStyle/>
                    <a:p>
                      <a:pPr algn="l">
                        <a:lnSpc>
                          <a:spcPts val="1819"/>
                        </a:lnSpc>
                        <a:defRPr/>
                      </a:pPr>
                      <a:r>
                        <a:rPr lang="en-US" sz="1299">
                          <a:solidFill>
                            <a:srgbClr val="000000"/>
                          </a:solidFill>
                          <a:latin typeface="Literata"/>
                        </a:rPr>
                        <a:t>5. Người nhân viên nhập số điện thoại khách hàng cần lập hóa đơn. </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 </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514882">
                <a:tc>
                  <a:txBody>
                    <a:bodyPr/>
                    <a:lstStyle/>
                    <a:p>
                      <a:pPr algn="l">
                        <a:lnSpc>
                          <a:spcPts val="1819"/>
                        </a:lnSpc>
                        <a:defRPr/>
                      </a:pPr>
                      <a:r>
                        <a:rPr lang="en-US" sz="1299">
                          <a:solidFill>
                            <a:srgbClr val="000000"/>
                          </a:solidFill>
                          <a:latin typeface="Literata"/>
                        </a:rPr>
                        <a:t> </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6. Hệ thống kiểm tra thông tin về khách hàng có hợp lệ không ?</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743719">
                <a:tc>
                  <a:txBody>
                    <a:bodyPr/>
                    <a:lstStyle/>
                    <a:p>
                      <a:pPr algn="l">
                        <a:lnSpc>
                          <a:spcPts val="1819"/>
                        </a:lnSpc>
                        <a:defRPr/>
                      </a:pPr>
                      <a:r>
                        <a:rPr lang="en-US" sz="1299">
                          <a:solidFill>
                            <a:srgbClr val="000000"/>
                          </a:solidFill>
                          <a:latin typeface="Literata"/>
                        </a:rPr>
                        <a:t> </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7. Hệ thống hiển thị thông tin khách hàng gồm: mã khách hàng, số điện thoại, họ và tên, địa chỉ, ngày sinh, giới tính, loại khách hàng.</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514882">
                <a:tc>
                  <a:txBody>
                    <a:bodyPr/>
                    <a:lstStyle/>
                    <a:p>
                      <a:pPr algn="l">
                        <a:lnSpc>
                          <a:spcPts val="1819"/>
                        </a:lnSpc>
                        <a:defRPr/>
                      </a:pPr>
                      <a:r>
                        <a:rPr lang="en-US" sz="1299">
                          <a:solidFill>
                            <a:srgbClr val="000000"/>
                          </a:solidFill>
                          <a:latin typeface="Literata"/>
                        </a:rPr>
                        <a:t> </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8. Hệ thống hiển thị số điểm tích lũy hiện có của khách hàng.</a:t>
                      </a:r>
                      <a:endParaRPr lang="en-US" sz="1100"/>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
        <p:nvSpPr>
          <p:cNvPr id="4" name="TextBox 4"/>
          <p:cNvSpPr txBox="1"/>
          <p:nvPr/>
        </p:nvSpPr>
        <p:spPr>
          <a:xfrm>
            <a:off x="1449280" y="255305"/>
            <a:ext cx="15389440" cy="669925"/>
          </a:xfrm>
          <a:prstGeom prst="rect">
            <a:avLst/>
          </a:prstGeom>
        </p:spPr>
        <p:txBody>
          <a:bodyPr lIns="0" tIns="0" rIns="0" bIns="0" rtlCol="0" anchor="t">
            <a:spAutoFit/>
          </a:bodyPr>
          <a:lstStyle/>
          <a:p>
            <a:pPr algn="ctr">
              <a:lnSpc>
                <a:spcPts val="5599"/>
              </a:lnSpc>
            </a:pPr>
            <a:r>
              <a:rPr lang="en-US" sz="3999">
                <a:solidFill>
                  <a:srgbClr val="231F20"/>
                </a:solidFill>
                <a:latin typeface="Literata Bold"/>
              </a:rPr>
              <a:t>ĐẶC TẢ USE CASE LẬP HÓA ĐƠN</a:t>
            </a:r>
          </a:p>
        </p:txBody>
      </p:sp>
      <p:sp>
        <p:nvSpPr>
          <p:cNvPr id="15" name="TextBox 11">
            <a:extLst>
              <a:ext uri="{FF2B5EF4-FFF2-40B4-BE49-F238E27FC236}">
                <a16:creationId xmlns:a16="http://schemas.microsoft.com/office/drawing/2014/main" id="{85F517FF-6007-BE89-B627-C50FB482DE15}"/>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latin typeface="Literata Bold"/>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46505">
            <a:off x="433359" y="128965"/>
            <a:ext cx="489464" cy="537135"/>
          </a:xfrm>
          <a:custGeom>
            <a:avLst/>
            <a:gdLst/>
            <a:ahLst/>
            <a:cxnLst/>
            <a:rect l="l" t="t" r="r" b="b"/>
            <a:pathLst>
              <a:path w="489464" h="537135">
                <a:moveTo>
                  <a:pt x="0" y="0"/>
                </a:moveTo>
                <a:lnTo>
                  <a:pt x="489464" y="0"/>
                </a:lnTo>
                <a:lnTo>
                  <a:pt x="489464" y="537135"/>
                </a:lnTo>
                <a:lnTo>
                  <a:pt x="0" y="537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aphicFrame>
        <p:nvGraphicFramePr>
          <p:cNvPr id="3" name="Table 3"/>
          <p:cNvGraphicFramePr>
            <a:graphicFrameLocks noGrp="1"/>
          </p:cNvGraphicFramePr>
          <p:nvPr/>
        </p:nvGraphicFramePr>
        <p:xfrm>
          <a:off x="327481" y="755471"/>
          <a:ext cx="17500967" cy="9534520"/>
        </p:xfrm>
        <a:graphic>
          <a:graphicData uri="http://schemas.openxmlformats.org/drawingml/2006/table">
            <a:tbl>
              <a:tblPr/>
              <a:tblGrid>
                <a:gridCol w="8402034">
                  <a:extLst>
                    <a:ext uri="{9D8B030D-6E8A-4147-A177-3AD203B41FA5}">
                      <a16:colId xmlns:a16="http://schemas.microsoft.com/office/drawing/2014/main" val="20000"/>
                    </a:ext>
                  </a:extLst>
                </a:gridCol>
                <a:gridCol w="9098933">
                  <a:extLst>
                    <a:ext uri="{9D8B030D-6E8A-4147-A177-3AD203B41FA5}">
                      <a16:colId xmlns:a16="http://schemas.microsoft.com/office/drawing/2014/main" val="20001"/>
                    </a:ext>
                  </a:extLst>
                </a:gridCol>
              </a:tblGrid>
              <a:tr h="476726">
                <a:tc>
                  <a:txBody>
                    <a:bodyPr/>
                    <a:lstStyle/>
                    <a:p>
                      <a:pPr algn="ctr">
                        <a:lnSpc>
                          <a:spcPts val="1819"/>
                        </a:lnSpc>
                        <a:defRPr/>
                      </a:pPr>
                      <a:r>
                        <a:rPr lang="en-US" sz="1299">
                          <a:solidFill>
                            <a:srgbClr val="000000"/>
                          </a:solidFill>
                          <a:latin typeface="Literata Bold"/>
                        </a:rPr>
                        <a:t>NHÂN VIÊN</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819"/>
                        </a:lnSpc>
                        <a:defRPr/>
                      </a:pPr>
                      <a:r>
                        <a:rPr lang="en-US" sz="1299">
                          <a:solidFill>
                            <a:srgbClr val="000000"/>
                          </a:solidFill>
                          <a:latin typeface="Literata Bold"/>
                        </a:rPr>
                        <a:t>HỆ THỐNG</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76726">
                <a:tc>
                  <a:txBody>
                    <a:bodyPr/>
                    <a:lstStyle/>
                    <a:p>
                      <a:pPr algn="l">
                        <a:lnSpc>
                          <a:spcPts val="1819"/>
                        </a:lnSpc>
                        <a:defRPr/>
                      </a:pPr>
                      <a:r>
                        <a:rPr lang="en-US" sz="1299">
                          <a:solidFill>
                            <a:srgbClr val="000000"/>
                          </a:solidFill>
                          <a:latin typeface="Literata"/>
                        </a:rPr>
                        <a:t>9. Người nhân viên nhập mã sản phẩm.</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 </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76726">
                <a:tc>
                  <a:txBody>
                    <a:bodyPr/>
                    <a:lstStyle/>
                    <a:p>
                      <a:pPr algn="l">
                        <a:lnSpc>
                          <a:spcPts val="1819"/>
                        </a:lnSpc>
                        <a:defRPr/>
                      </a:pPr>
                      <a:r>
                        <a:rPr lang="en-US" sz="1299">
                          <a:solidFill>
                            <a:srgbClr val="000000"/>
                          </a:solidFill>
                          <a:latin typeface="Literata"/>
                        </a:rPr>
                        <a:t>10. Người nhân viên nhấn nút “Chọn sản phẩm”</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 </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76726">
                <a:tc>
                  <a:txBody>
                    <a:bodyPr/>
                    <a:lstStyle/>
                    <a:p>
                      <a:pPr algn="l">
                        <a:lnSpc>
                          <a:spcPts val="1819"/>
                        </a:lnSpc>
                        <a:defRPr/>
                      </a:pPr>
                      <a:r>
                        <a:rPr lang="en-US" sz="1299">
                          <a:solidFill>
                            <a:srgbClr val="000000"/>
                          </a:solidFill>
                          <a:latin typeface="Literata"/>
                        </a:rPr>
                        <a:t> </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11. Hệ thống kiểm tra tên sản phẩm có hợp lệ không ?</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76726">
                <a:tc>
                  <a:txBody>
                    <a:bodyPr/>
                    <a:lstStyle/>
                    <a:p>
                      <a:pPr algn="l">
                        <a:lnSpc>
                          <a:spcPts val="1819"/>
                        </a:lnSpc>
                        <a:defRPr/>
                      </a:pPr>
                      <a:r>
                        <a:rPr lang="en-US" sz="1299">
                          <a:solidFill>
                            <a:srgbClr val="000000"/>
                          </a:solidFill>
                          <a:latin typeface="Literata"/>
                        </a:rPr>
                        <a:t> </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12. Hệ thống hiển thị thông tin của sản phẩm được chọn.</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76726">
                <a:tc>
                  <a:txBody>
                    <a:bodyPr/>
                    <a:lstStyle/>
                    <a:p>
                      <a:pPr algn="l">
                        <a:lnSpc>
                          <a:spcPts val="1819"/>
                        </a:lnSpc>
                        <a:defRPr/>
                      </a:pPr>
                      <a:r>
                        <a:rPr lang="en-US" sz="1299">
                          <a:solidFill>
                            <a:srgbClr val="000000"/>
                          </a:solidFill>
                          <a:latin typeface="Literata"/>
                        </a:rPr>
                        <a:t>13. Người nhân viên chọn comboBox để thêm đặc điểm của sản phẩm như: màu sắc, kích thước.</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 </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76726">
                <a:tc>
                  <a:txBody>
                    <a:bodyPr/>
                    <a:lstStyle/>
                    <a:p>
                      <a:pPr algn="l">
                        <a:lnSpc>
                          <a:spcPts val="1819"/>
                        </a:lnSpc>
                        <a:defRPr/>
                      </a:pPr>
                      <a:r>
                        <a:rPr lang="en-US" sz="1299">
                          <a:solidFill>
                            <a:srgbClr val="000000"/>
                          </a:solidFill>
                          <a:latin typeface="Literata"/>
                        </a:rPr>
                        <a:t>14. Người nhân viên nhập số lượng sản phẩm khách hàng mua.</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 </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76726">
                <a:tc>
                  <a:txBody>
                    <a:bodyPr/>
                    <a:lstStyle/>
                    <a:p>
                      <a:pPr algn="l">
                        <a:lnSpc>
                          <a:spcPts val="1819"/>
                        </a:lnSpc>
                        <a:defRPr/>
                      </a:pPr>
                      <a:r>
                        <a:rPr lang="en-US" sz="1299">
                          <a:solidFill>
                            <a:srgbClr val="000000"/>
                          </a:solidFill>
                          <a:latin typeface="Literata"/>
                        </a:rPr>
                        <a:t> </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15. Hệ thống kiểm tra số lượng sản phẩm có hợp lệ không ?</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76726">
                <a:tc>
                  <a:txBody>
                    <a:bodyPr/>
                    <a:lstStyle/>
                    <a:p>
                      <a:pPr algn="l">
                        <a:lnSpc>
                          <a:spcPts val="1819"/>
                        </a:lnSpc>
                        <a:defRPr/>
                      </a:pPr>
                      <a:r>
                        <a:rPr lang="en-US" sz="1299">
                          <a:solidFill>
                            <a:srgbClr val="000000"/>
                          </a:solidFill>
                          <a:latin typeface="Literata"/>
                        </a:rPr>
                        <a:t> </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16. Hệ thống hiển thị số tiền từng sản phẩm.</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76726">
                <a:tc>
                  <a:txBody>
                    <a:bodyPr/>
                    <a:lstStyle/>
                    <a:p>
                      <a:pPr algn="l">
                        <a:lnSpc>
                          <a:spcPts val="1819"/>
                        </a:lnSpc>
                        <a:defRPr/>
                      </a:pPr>
                      <a:r>
                        <a:rPr lang="en-US" sz="1299">
                          <a:solidFill>
                            <a:srgbClr val="000000"/>
                          </a:solidFill>
                          <a:latin typeface="Literata"/>
                        </a:rPr>
                        <a:t> </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17.  Hệ thống hiển thị số tiền được khấu trừ.</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76726">
                <a:tc>
                  <a:txBody>
                    <a:bodyPr/>
                    <a:lstStyle/>
                    <a:p>
                      <a:pPr algn="l">
                        <a:lnSpc>
                          <a:spcPts val="1819"/>
                        </a:lnSpc>
                        <a:defRPr/>
                      </a:pPr>
                      <a:r>
                        <a:rPr lang="en-US" sz="1299">
                          <a:solidFill>
                            <a:srgbClr val="000000"/>
                          </a:solidFill>
                          <a:latin typeface="Literata"/>
                        </a:rPr>
                        <a:t> </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18. Hệ thống hiển thị tổng số tiền cần thanh toán.</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476726">
                <a:tc>
                  <a:txBody>
                    <a:bodyPr/>
                    <a:lstStyle/>
                    <a:p>
                      <a:pPr algn="l">
                        <a:lnSpc>
                          <a:spcPts val="1819"/>
                        </a:lnSpc>
                        <a:defRPr/>
                      </a:pPr>
                      <a:r>
                        <a:rPr lang="en-US" sz="1299">
                          <a:solidFill>
                            <a:srgbClr val="000000"/>
                          </a:solidFill>
                          <a:latin typeface="Literata"/>
                        </a:rPr>
                        <a:t>19. Người nhân viên nhập vào số tiền khách đưa để thanh toán hóa đơn.</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 </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476726">
                <a:tc>
                  <a:txBody>
                    <a:bodyPr/>
                    <a:lstStyle/>
                    <a:p>
                      <a:pPr algn="l">
                        <a:lnSpc>
                          <a:spcPts val="1819"/>
                        </a:lnSpc>
                        <a:defRPr/>
                      </a:pPr>
                      <a:r>
                        <a:rPr lang="en-US" sz="1299">
                          <a:solidFill>
                            <a:srgbClr val="000000"/>
                          </a:solidFill>
                          <a:latin typeface="Literata"/>
                        </a:rPr>
                        <a:t> </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20. Hệ thống kiểm tra số tiền nhập vào có hợp lệ không?</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476726">
                <a:tc>
                  <a:txBody>
                    <a:bodyPr/>
                    <a:lstStyle/>
                    <a:p>
                      <a:pPr algn="l">
                        <a:lnSpc>
                          <a:spcPts val="1819"/>
                        </a:lnSpc>
                        <a:defRPr/>
                      </a:pPr>
                      <a:r>
                        <a:rPr lang="en-US" sz="1299">
                          <a:solidFill>
                            <a:srgbClr val="000000"/>
                          </a:solidFill>
                          <a:latin typeface="Literata"/>
                        </a:rPr>
                        <a:t> </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21. Hệ thống hiển thị số tiền cần hoàn lại cho khách hàng.</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476726">
                <a:tc>
                  <a:txBody>
                    <a:bodyPr/>
                    <a:lstStyle/>
                    <a:p>
                      <a:pPr algn="l">
                        <a:lnSpc>
                          <a:spcPts val="1819"/>
                        </a:lnSpc>
                        <a:defRPr/>
                      </a:pPr>
                      <a:r>
                        <a:rPr lang="en-US" sz="1299">
                          <a:solidFill>
                            <a:srgbClr val="000000"/>
                          </a:solidFill>
                          <a:latin typeface="Literata"/>
                        </a:rPr>
                        <a:t>22. Người nhân viên chọn in hóa đơn.</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 </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476726">
                <a:tc>
                  <a:txBody>
                    <a:bodyPr/>
                    <a:lstStyle/>
                    <a:p>
                      <a:pPr algn="l">
                        <a:lnSpc>
                          <a:spcPts val="1819"/>
                        </a:lnSpc>
                        <a:defRPr/>
                      </a:pPr>
                      <a:r>
                        <a:rPr lang="en-US" sz="1299">
                          <a:solidFill>
                            <a:srgbClr val="000000"/>
                          </a:solidFill>
                          <a:latin typeface="Literata"/>
                        </a:rPr>
                        <a:t> </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23. Hệ thống hiển thị thông thông báo có chắc chắn in hóa đơn không?</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476726">
                <a:tc>
                  <a:txBody>
                    <a:bodyPr/>
                    <a:lstStyle/>
                    <a:p>
                      <a:pPr algn="l">
                        <a:lnSpc>
                          <a:spcPts val="1819"/>
                        </a:lnSpc>
                        <a:defRPr/>
                      </a:pPr>
                      <a:r>
                        <a:rPr lang="en-US" sz="1299">
                          <a:solidFill>
                            <a:srgbClr val="000000"/>
                          </a:solidFill>
                          <a:latin typeface="Literata"/>
                        </a:rPr>
                        <a:t>24. Người nhân viên chọn xác nhận “Có”.</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 </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476726">
                <a:tc>
                  <a:txBody>
                    <a:bodyPr/>
                    <a:lstStyle/>
                    <a:p>
                      <a:pPr algn="l">
                        <a:lnSpc>
                          <a:spcPts val="1819"/>
                        </a:lnSpc>
                        <a:defRPr/>
                      </a:pPr>
                      <a:r>
                        <a:rPr lang="en-US" sz="1299">
                          <a:solidFill>
                            <a:srgbClr val="000000"/>
                          </a:solidFill>
                          <a:latin typeface="Literata"/>
                        </a:rPr>
                        <a:t> </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25. Hệ thống lưu thông tin hóa đơn vào CSDL.</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476726">
                <a:tc>
                  <a:txBody>
                    <a:bodyPr/>
                    <a:lstStyle/>
                    <a:p>
                      <a:pPr algn="l">
                        <a:lnSpc>
                          <a:spcPts val="1819"/>
                        </a:lnSpc>
                        <a:defRPr/>
                      </a:pPr>
                      <a:r>
                        <a:rPr lang="en-US" sz="1299">
                          <a:solidFill>
                            <a:srgbClr val="000000"/>
                          </a:solidFill>
                          <a:latin typeface="Literata"/>
                        </a:rPr>
                        <a:t> </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26. Hệ thống hiển thị thông báo lập hóa đơn thành công.</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476726">
                <a:tc>
                  <a:txBody>
                    <a:bodyPr/>
                    <a:lstStyle/>
                    <a:p>
                      <a:pPr algn="l">
                        <a:lnSpc>
                          <a:spcPts val="1819"/>
                        </a:lnSpc>
                        <a:defRPr/>
                      </a:pPr>
                      <a:r>
                        <a:rPr lang="en-US" sz="1299">
                          <a:solidFill>
                            <a:srgbClr val="000000"/>
                          </a:solidFill>
                          <a:latin typeface="Literata"/>
                        </a:rPr>
                        <a:t>27. Người nhân viên xác nhận, kết thúc UseCase.</a:t>
                      </a: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819"/>
                        </a:lnSpc>
                        <a:defRPr/>
                      </a:pPr>
                      <a:endParaRPr lang="en-US" sz="1100"/>
                    </a:p>
                  </a:txBody>
                  <a:tcPr marL="95250" marR="95250" marT="95250" marB="952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bl>
          </a:graphicData>
        </a:graphic>
      </p:graphicFrame>
      <p:sp>
        <p:nvSpPr>
          <p:cNvPr id="4" name="TextBox 4"/>
          <p:cNvSpPr txBox="1"/>
          <p:nvPr/>
        </p:nvSpPr>
        <p:spPr>
          <a:xfrm>
            <a:off x="1449280" y="85546"/>
            <a:ext cx="15389440" cy="669925"/>
          </a:xfrm>
          <a:prstGeom prst="rect">
            <a:avLst/>
          </a:prstGeom>
        </p:spPr>
        <p:txBody>
          <a:bodyPr lIns="0" tIns="0" rIns="0" bIns="0" rtlCol="0" anchor="t">
            <a:spAutoFit/>
          </a:bodyPr>
          <a:lstStyle/>
          <a:p>
            <a:pPr algn="ctr">
              <a:lnSpc>
                <a:spcPts val="5599"/>
              </a:lnSpc>
            </a:pPr>
            <a:r>
              <a:rPr lang="en-US" sz="3999">
                <a:solidFill>
                  <a:srgbClr val="231F20"/>
                </a:solidFill>
                <a:latin typeface="Literata Bold"/>
              </a:rPr>
              <a:t>ĐẶC TẢ USE CASE LẬP HÓA ĐƠN</a:t>
            </a:r>
          </a:p>
        </p:txBody>
      </p:sp>
      <p:sp>
        <p:nvSpPr>
          <p:cNvPr id="15" name="TextBox 11">
            <a:extLst>
              <a:ext uri="{FF2B5EF4-FFF2-40B4-BE49-F238E27FC236}">
                <a16:creationId xmlns:a16="http://schemas.microsoft.com/office/drawing/2014/main" id="{C97BFA43-7C97-B851-B06C-0573A649C082}"/>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latin typeface="Literata Bold"/>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46505">
            <a:off x="433359" y="128965"/>
            <a:ext cx="489464" cy="537135"/>
          </a:xfrm>
          <a:custGeom>
            <a:avLst/>
            <a:gdLst/>
            <a:ahLst/>
            <a:cxnLst/>
            <a:rect l="l" t="t" r="r" b="b"/>
            <a:pathLst>
              <a:path w="489464" h="537135">
                <a:moveTo>
                  <a:pt x="0" y="0"/>
                </a:moveTo>
                <a:lnTo>
                  <a:pt x="489464" y="0"/>
                </a:lnTo>
                <a:lnTo>
                  <a:pt x="489464" y="537135"/>
                </a:lnTo>
                <a:lnTo>
                  <a:pt x="0" y="537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aphicFrame>
        <p:nvGraphicFramePr>
          <p:cNvPr id="3" name="Table 3"/>
          <p:cNvGraphicFramePr>
            <a:graphicFrameLocks noGrp="1"/>
          </p:cNvGraphicFramePr>
          <p:nvPr/>
        </p:nvGraphicFramePr>
        <p:xfrm>
          <a:off x="678091" y="1310275"/>
          <a:ext cx="17133094" cy="6200775"/>
        </p:xfrm>
        <a:graphic>
          <a:graphicData uri="http://schemas.openxmlformats.org/drawingml/2006/table">
            <a:tbl>
              <a:tblPr/>
              <a:tblGrid>
                <a:gridCol w="8566547">
                  <a:extLst>
                    <a:ext uri="{9D8B030D-6E8A-4147-A177-3AD203B41FA5}">
                      <a16:colId xmlns:a16="http://schemas.microsoft.com/office/drawing/2014/main" val="20000"/>
                    </a:ext>
                  </a:extLst>
                </a:gridCol>
                <a:gridCol w="8566547">
                  <a:extLst>
                    <a:ext uri="{9D8B030D-6E8A-4147-A177-3AD203B41FA5}">
                      <a16:colId xmlns:a16="http://schemas.microsoft.com/office/drawing/2014/main" val="20001"/>
                    </a:ext>
                  </a:extLst>
                </a:gridCol>
              </a:tblGrid>
              <a:tr h="688975">
                <a:tc gridSpan="2">
                  <a:txBody>
                    <a:bodyPr/>
                    <a:lstStyle/>
                    <a:p>
                      <a:pPr algn="l">
                        <a:lnSpc>
                          <a:spcPts val="1819"/>
                        </a:lnSpc>
                        <a:defRPr/>
                      </a:pPr>
                      <a:r>
                        <a:rPr lang="en-US" sz="1299">
                          <a:solidFill>
                            <a:srgbClr val="000000"/>
                          </a:solidFill>
                          <a:latin typeface="Literata Bold"/>
                        </a:rPr>
                        <a:t>Luồng sự kiện thay thế (Alternate flow):</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pPr algn="l">
                        <a:lnSpc>
                          <a:spcPts val="1819"/>
                        </a:lnSpc>
                        <a:defRPr/>
                      </a:pPr>
                      <a:r>
                        <a:rPr lang="en-US" sz="1299">
                          <a:solidFill>
                            <a:srgbClr val="000000"/>
                          </a:solidFill>
                          <a:latin typeface="Literata Bold"/>
                        </a:rPr>
                        <a:t>Luồng sự kiện thay thế (Alternate flow):</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88975">
                <a:tc>
                  <a:txBody>
                    <a:bodyPr/>
                    <a:lstStyle/>
                    <a:p>
                      <a:pPr algn="l">
                        <a:lnSpc>
                          <a:spcPts val="1819"/>
                        </a:lnSpc>
                        <a:defRPr/>
                      </a:pPr>
                      <a:r>
                        <a:rPr lang="en-US" sz="1299">
                          <a:solidFill>
                            <a:srgbClr val="000000"/>
                          </a:solidFill>
                          <a:latin typeface="Literata"/>
                        </a:rPr>
                        <a:t>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6.1. Hệ thống hiển thị thông báo thông tin khách hàng không tồn tại, yêu cầu nhập lại.</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88975">
                <a:tc>
                  <a:txBody>
                    <a:bodyPr/>
                    <a:lstStyle/>
                    <a:p>
                      <a:pPr algn="l">
                        <a:lnSpc>
                          <a:spcPts val="1819"/>
                        </a:lnSpc>
                        <a:defRPr/>
                      </a:pPr>
                      <a:r>
                        <a:rPr lang="en-US" sz="1299">
                          <a:solidFill>
                            <a:srgbClr val="000000"/>
                          </a:solidFill>
                          <a:latin typeface="Literata"/>
                        </a:rPr>
                        <a:t>6.2. Người nhân viên xác nhận, quay lại bước 5.</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88975">
                <a:tc>
                  <a:txBody>
                    <a:bodyPr/>
                    <a:lstStyle/>
                    <a:p>
                      <a:pPr algn="l">
                        <a:lnSpc>
                          <a:spcPts val="1819"/>
                        </a:lnSpc>
                        <a:defRPr/>
                      </a:pPr>
                      <a:r>
                        <a:rPr lang="en-US" sz="1299">
                          <a:solidFill>
                            <a:srgbClr val="000000"/>
                          </a:solidFill>
                          <a:latin typeface="Literata"/>
                        </a:rPr>
                        <a:t>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11.1. Hệ thống hiển thị thông báo tên sản phẩm không hợp lệ, yêu cầu nhập lại.</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88975">
                <a:tc>
                  <a:txBody>
                    <a:bodyPr/>
                    <a:lstStyle/>
                    <a:p>
                      <a:pPr algn="l">
                        <a:lnSpc>
                          <a:spcPts val="1819"/>
                        </a:lnSpc>
                        <a:defRPr/>
                      </a:pPr>
                      <a:r>
                        <a:rPr lang="en-US" sz="1299">
                          <a:solidFill>
                            <a:srgbClr val="000000"/>
                          </a:solidFill>
                          <a:latin typeface="Literata"/>
                        </a:rPr>
                        <a:t>11.2. Người nhân viên xác nhận, quay lại bước 9.</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88975">
                <a:tc>
                  <a:txBody>
                    <a:bodyPr/>
                    <a:lstStyle/>
                    <a:p>
                      <a:pPr algn="l">
                        <a:lnSpc>
                          <a:spcPts val="1819"/>
                        </a:lnSpc>
                        <a:defRPr/>
                      </a:pPr>
                      <a:r>
                        <a:rPr lang="en-US" sz="1299">
                          <a:solidFill>
                            <a:srgbClr val="000000"/>
                          </a:solidFill>
                          <a:latin typeface="Literata"/>
                        </a:rPr>
                        <a:t>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15.1. Hệ thống hiển thị thông báo số  lượng sản phẩm phải nhỏ hơn hoặc bằng số lượng còn lại.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88975">
                <a:tc>
                  <a:txBody>
                    <a:bodyPr/>
                    <a:lstStyle/>
                    <a:p>
                      <a:pPr algn="l">
                        <a:lnSpc>
                          <a:spcPts val="1819"/>
                        </a:lnSpc>
                        <a:defRPr/>
                      </a:pPr>
                      <a:r>
                        <a:rPr lang="en-US" sz="1299">
                          <a:solidFill>
                            <a:srgbClr val="000000"/>
                          </a:solidFill>
                          <a:latin typeface="Literata"/>
                        </a:rPr>
                        <a:t>15.2. Người nhân viên xác nhận, quay lại bước 14.</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688975">
                <a:tc>
                  <a:txBody>
                    <a:bodyPr/>
                    <a:lstStyle/>
                    <a:p>
                      <a:pPr algn="l">
                        <a:lnSpc>
                          <a:spcPts val="1819"/>
                        </a:lnSpc>
                        <a:defRPr/>
                      </a:pPr>
                      <a:r>
                        <a:rPr lang="en-US" sz="1299">
                          <a:solidFill>
                            <a:srgbClr val="000000"/>
                          </a:solidFill>
                          <a:latin typeface="Literata"/>
                        </a:rPr>
                        <a:t>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1819"/>
                        </a:lnSpc>
                        <a:defRPr/>
                      </a:pPr>
                      <a:r>
                        <a:rPr lang="en-US" sz="1299">
                          <a:solidFill>
                            <a:srgbClr val="000000"/>
                          </a:solidFill>
                          <a:latin typeface="Literata"/>
                        </a:rPr>
                        <a:t>20.1. Hệ thống hiển thị thông báo số tiền nhập vào không hợp lệ, yêu cầu nhập lại.</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688975">
                <a:tc>
                  <a:txBody>
                    <a:bodyPr/>
                    <a:lstStyle/>
                    <a:p>
                      <a:pPr algn="l">
                        <a:lnSpc>
                          <a:spcPts val="1819"/>
                        </a:lnSpc>
                        <a:defRPr/>
                      </a:pPr>
                      <a:r>
                        <a:rPr lang="en-US" sz="1299">
                          <a:solidFill>
                            <a:srgbClr val="000000"/>
                          </a:solidFill>
                          <a:latin typeface="Literata"/>
                        </a:rPr>
                        <a:t>20.2. Người nhân viên xác nhận, quay lại bước 19.</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1819"/>
                        </a:lnSpc>
                        <a:defRPr/>
                      </a:pP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4" name="TextBox 4"/>
          <p:cNvSpPr txBox="1"/>
          <p:nvPr/>
        </p:nvSpPr>
        <p:spPr>
          <a:xfrm>
            <a:off x="1449280" y="255305"/>
            <a:ext cx="15389440" cy="669925"/>
          </a:xfrm>
          <a:prstGeom prst="rect">
            <a:avLst/>
          </a:prstGeom>
        </p:spPr>
        <p:txBody>
          <a:bodyPr lIns="0" tIns="0" rIns="0" bIns="0" rtlCol="0" anchor="t">
            <a:spAutoFit/>
          </a:bodyPr>
          <a:lstStyle/>
          <a:p>
            <a:pPr algn="ctr">
              <a:lnSpc>
                <a:spcPts val="5599"/>
              </a:lnSpc>
            </a:pPr>
            <a:r>
              <a:rPr lang="en-US" sz="3999">
                <a:solidFill>
                  <a:srgbClr val="231F20"/>
                </a:solidFill>
                <a:latin typeface="Literata Bold"/>
              </a:rPr>
              <a:t>ĐẶC TẢ USE CASE LẬP HÓA ĐƠN</a:t>
            </a:r>
          </a:p>
        </p:txBody>
      </p:sp>
      <p:sp>
        <p:nvSpPr>
          <p:cNvPr id="15" name="TextBox 11">
            <a:extLst>
              <a:ext uri="{FF2B5EF4-FFF2-40B4-BE49-F238E27FC236}">
                <a16:creationId xmlns:a16="http://schemas.microsoft.com/office/drawing/2014/main" id="{22BD6947-91D6-C2F5-98B8-84CC7CFC0B1B}"/>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latin typeface="Literata Bold"/>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894" y="9453937"/>
            <a:ext cx="19216058" cy="833063"/>
            <a:chOff x="0" y="0"/>
            <a:chExt cx="5061019" cy="219408"/>
          </a:xfrm>
        </p:grpSpPr>
        <p:sp>
          <p:nvSpPr>
            <p:cNvPr id="3" name="Freeform 3"/>
            <p:cNvSpPr/>
            <p:nvPr/>
          </p:nvSpPr>
          <p:spPr>
            <a:xfrm>
              <a:off x="0" y="0"/>
              <a:ext cx="5061019" cy="219408"/>
            </a:xfrm>
            <a:custGeom>
              <a:avLst/>
              <a:gdLst/>
              <a:ahLst/>
              <a:cxnLst/>
              <a:rect l="l" t="t" r="r" b="b"/>
              <a:pathLst>
                <a:path w="5061019" h="219408">
                  <a:moveTo>
                    <a:pt x="0" y="0"/>
                  </a:moveTo>
                  <a:lnTo>
                    <a:pt x="5061019" y="0"/>
                  </a:lnTo>
                  <a:lnTo>
                    <a:pt x="5061019" y="219408"/>
                  </a:lnTo>
                  <a:lnTo>
                    <a:pt x="0" y="219408"/>
                  </a:lnTo>
                  <a:close/>
                </a:path>
              </a:pathLst>
            </a:custGeom>
            <a:solidFill>
              <a:srgbClr val="004AAD"/>
            </a:solidFill>
          </p:spPr>
          <p:txBody>
            <a:bodyPr/>
            <a:lstStyle/>
            <a:p>
              <a:endParaRPr lang="en-US"/>
            </a:p>
          </p:txBody>
        </p:sp>
        <p:sp>
          <p:nvSpPr>
            <p:cNvPr id="4" name="TextBox 4"/>
            <p:cNvSpPr txBox="1"/>
            <p:nvPr/>
          </p:nvSpPr>
          <p:spPr>
            <a:xfrm>
              <a:off x="0" y="-38100"/>
              <a:ext cx="5061019" cy="257508"/>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4364787" y="3388676"/>
            <a:ext cx="9558426" cy="1368424"/>
          </a:xfrm>
          <a:prstGeom prst="rect">
            <a:avLst/>
          </a:prstGeom>
        </p:spPr>
        <p:txBody>
          <a:bodyPr lIns="0" tIns="0" rIns="0" bIns="0" rtlCol="0" anchor="t">
            <a:spAutoFit/>
          </a:bodyPr>
          <a:lstStyle/>
          <a:p>
            <a:pPr algn="ctr">
              <a:lnSpc>
                <a:spcPts val="11200"/>
              </a:lnSpc>
            </a:pPr>
            <a:r>
              <a:rPr lang="en-US" sz="8000">
                <a:solidFill>
                  <a:srgbClr val="231F20"/>
                </a:solidFill>
                <a:latin typeface="Literata Bold"/>
              </a:rPr>
              <a:t>SƠ ĐỒ LỚP</a:t>
            </a:r>
          </a:p>
        </p:txBody>
      </p:sp>
      <p:sp>
        <p:nvSpPr>
          <p:cNvPr id="6" name="Freeform 6"/>
          <p:cNvSpPr/>
          <p:nvPr/>
        </p:nvSpPr>
        <p:spPr>
          <a:xfrm rot="1946505">
            <a:off x="17014568" y="5907758"/>
            <a:ext cx="489464" cy="537135"/>
          </a:xfrm>
          <a:custGeom>
            <a:avLst/>
            <a:gdLst/>
            <a:ahLst/>
            <a:cxnLst/>
            <a:rect l="l" t="t" r="r" b="b"/>
            <a:pathLst>
              <a:path w="489464" h="537135">
                <a:moveTo>
                  <a:pt x="0" y="0"/>
                </a:moveTo>
                <a:lnTo>
                  <a:pt x="489464" y="0"/>
                </a:lnTo>
                <a:lnTo>
                  <a:pt x="489464" y="537135"/>
                </a:lnTo>
                <a:lnTo>
                  <a:pt x="0" y="537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TextBox 11">
            <a:extLst>
              <a:ext uri="{FF2B5EF4-FFF2-40B4-BE49-F238E27FC236}">
                <a16:creationId xmlns:a16="http://schemas.microsoft.com/office/drawing/2014/main" id="{798D6228-E325-ACA0-8002-884E83EE9E3A}"/>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solidFill>
                  <a:schemeClr val="bg1"/>
                </a:solidFill>
                <a:latin typeface="Literata Bold"/>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46505">
            <a:off x="433359" y="128965"/>
            <a:ext cx="489464" cy="537135"/>
          </a:xfrm>
          <a:custGeom>
            <a:avLst/>
            <a:gdLst/>
            <a:ahLst/>
            <a:cxnLst/>
            <a:rect l="l" t="t" r="r" b="b"/>
            <a:pathLst>
              <a:path w="489464" h="537135">
                <a:moveTo>
                  <a:pt x="0" y="0"/>
                </a:moveTo>
                <a:lnTo>
                  <a:pt x="489464" y="0"/>
                </a:lnTo>
                <a:lnTo>
                  <a:pt x="489464" y="537135"/>
                </a:lnTo>
                <a:lnTo>
                  <a:pt x="0" y="537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TextBox 11">
            <a:extLst>
              <a:ext uri="{FF2B5EF4-FFF2-40B4-BE49-F238E27FC236}">
                <a16:creationId xmlns:a16="http://schemas.microsoft.com/office/drawing/2014/main" id="{74780410-48F5-08E5-C8CA-0F1A2FC1A389}"/>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latin typeface="Literata Bold"/>
              </a:rPr>
              <a:t>15</a:t>
            </a:r>
          </a:p>
        </p:txBody>
      </p:sp>
      <p:pic>
        <p:nvPicPr>
          <p:cNvPr id="5" name="Picture 4">
            <a:extLst>
              <a:ext uri="{FF2B5EF4-FFF2-40B4-BE49-F238E27FC236}">
                <a16:creationId xmlns:a16="http://schemas.microsoft.com/office/drawing/2014/main" id="{FF748732-8731-056D-DE68-AA847020BDEF}"/>
              </a:ext>
            </a:extLst>
          </p:cNvPr>
          <p:cNvPicPr>
            <a:picLocks noChangeAspect="1"/>
          </p:cNvPicPr>
          <p:nvPr/>
        </p:nvPicPr>
        <p:blipFill>
          <a:blip r:embed="rId4"/>
          <a:stretch>
            <a:fillRect/>
          </a:stretch>
        </p:blipFill>
        <p:spPr>
          <a:xfrm>
            <a:off x="2351439" y="0"/>
            <a:ext cx="13585122" cy="10287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894" y="9453937"/>
            <a:ext cx="19216058" cy="833063"/>
            <a:chOff x="0" y="0"/>
            <a:chExt cx="5061019" cy="219408"/>
          </a:xfrm>
        </p:grpSpPr>
        <p:sp>
          <p:nvSpPr>
            <p:cNvPr id="3" name="Freeform 3"/>
            <p:cNvSpPr/>
            <p:nvPr/>
          </p:nvSpPr>
          <p:spPr>
            <a:xfrm>
              <a:off x="0" y="0"/>
              <a:ext cx="5061019" cy="219408"/>
            </a:xfrm>
            <a:custGeom>
              <a:avLst/>
              <a:gdLst/>
              <a:ahLst/>
              <a:cxnLst/>
              <a:rect l="l" t="t" r="r" b="b"/>
              <a:pathLst>
                <a:path w="5061019" h="219408">
                  <a:moveTo>
                    <a:pt x="0" y="0"/>
                  </a:moveTo>
                  <a:lnTo>
                    <a:pt x="5061019" y="0"/>
                  </a:lnTo>
                  <a:lnTo>
                    <a:pt x="5061019" y="219408"/>
                  </a:lnTo>
                  <a:lnTo>
                    <a:pt x="0" y="219408"/>
                  </a:lnTo>
                  <a:close/>
                </a:path>
              </a:pathLst>
            </a:custGeom>
            <a:solidFill>
              <a:srgbClr val="004AAD"/>
            </a:solidFill>
          </p:spPr>
          <p:txBody>
            <a:bodyPr/>
            <a:lstStyle/>
            <a:p>
              <a:endParaRPr lang="en-US"/>
            </a:p>
          </p:txBody>
        </p:sp>
        <p:sp>
          <p:nvSpPr>
            <p:cNvPr id="4" name="TextBox 4"/>
            <p:cNvSpPr txBox="1"/>
            <p:nvPr/>
          </p:nvSpPr>
          <p:spPr>
            <a:xfrm>
              <a:off x="0" y="-38100"/>
              <a:ext cx="5061019" cy="257508"/>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3146464" y="3775076"/>
            <a:ext cx="11995073" cy="1368424"/>
          </a:xfrm>
          <a:prstGeom prst="rect">
            <a:avLst/>
          </a:prstGeom>
        </p:spPr>
        <p:txBody>
          <a:bodyPr lIns="0" tIns="0" rIns="0" bIns="0" rtlCol="0" anchor="t">
            <a:spAutoFit/>
          </a:bodyPr>
          <a:lstStyle/>
          <a:p>
            <a:pPr algn="ctr">
              <a:lnSpc>
                <a:spcPts val="11200"/>
              </a:lnSpc>
            </a:pPr>
            <a:r>
              <a:rPr lang="en-US" sz="8000">
                <a:solidFill>
                  <a:srgbClr val="231F20"/>
                </a:solidFill>
                <a:latin typeface="Literata Bold"/>
              </a:rPr>
              <a:t>SƠ ĐỒ CƠ SỞ DỮ LIỆU</a:t>
            </a:r>
          </a:p>
        </p:txBody>
      </p:sp>
      <p:sp>
        <p:nvSpPr>
          <p:cNvPr id="6" name="Freeform 6"/>
          <p:cNvSpPr/>
          <p:nvPr/>
        </p:nvSpPr>
        <p:spPr>
          <a:xfrm rot="1946505">
            <a:off x="17014568" y="5907758"/>
            <a:ext cx="489464" cy="537135"/>
          </a:xfrm>
          <a:custGeom>
            <a:avLst/>
            <a:gdLst/>
            <a:ahLst/>
            <a:cxnLst/>
            <a:rect l="l" t="t" r="r" b="b"/>
            <a:pathLst>
              <a:path w="489464" h="537135">
                <a:moveTo>
                  <a:pt x="0" y="0"/>
                </a:moveTo>
                <a:lnTo>
                  <a:pt x="489464" y="0"/>
                </a:lnTo>
                <a:lnTo>
                  <a:pt x="489464" y="537135"/>
                </a:lnTo>
                <a:lnTo>
                  <a:pt x="0" y="537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TextBox 11">
            <a:extLst>
              <a:ext uri="{FF2B5EF4-FFF2-40B4-BE49-F238E27FC236}">
                <a16:creationId xmlns:a16="http://schemas.microsoft.com/office/drawing/2014/main" id="{6584A3D6-1887-5082-CAF5-913FDD15EDE3}"/>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solidFill>
                  <a:schemeClr val="bg1"/>
                </a:solidFill>
                <a:latin typeface="Literata Bold"/>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46505">
            <a:off x="433359" y="128965"/>
            <a:ext cx="489464" cy="537135"/>
          </a:xfrm>
          <a:custGeom>
            <a:avLst/>
            <a:gdLst/>
            <a:ahLst/>
            <a:cxnLst/>
            <a:rect l="l" t="t" r="r" b="b"/>
            <a:pathLst>
              <a:path w="489464" h="537135">
                <a:moveTo>
                  <a:pt x="0" y="0"/>
                </a:moveTo>
                <a:lnTo>
                  <a:pt x="489464" y="0"/>
                </a:lnTo>
                <a:lnTo>
                  <a:pt x="489464" y="537135"/>
                </a:lnTo>
                <a:lnTo>
                  <a:pt x="0" y="537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0" y="755471"/>
            <a:ext cx="18181427" cy="8845019"/>
          </a:xfrm>
          <a:custGeom>
            <a:avLst/>
            <a:gdLst/>
            <a:ahLst/>
            <a:cxnLst/>
            <a:rect l="l" t="t" r="r" b="b"/>
            <a:pathLst>
              <a:path w="18181427" h="8845019">
                <a:moveTo>
                  <a:pt x="0" y="0"/>
                </a:moveTo>
                <a:lnTo>
                  <a:pt x="18181427" y="0"/>
                </a:lnTo>
                <a:lnTo>
                  <a:pt x="18181427" y="8845019"/>
                </a:lnTo>
                <a:lnTo>
                  <a:pt x="0" y="8845019"/>
                </a:lnTo>
                <a:lnTo>
                  <a:pt x="0" y="0"/>
                </a:lnTo>
                <a:close/>
              </a:path>
            </a:pathLst>
          </a:custGeom>
          <a:blipFill>
            <a:blip r:embed="rId4"/>
            <a:stretch>
              <a:fillRect/>
            </a:stretch>
          </a:blipFill>
        </p:spPr>
        <p:txBody>
          <a:bodyPr/>
          <a:lstStyle/>
          <a:p>
            <a:endParaRPr lang="en-US"/>
          </a:p>
        </p:txBody>
      </p:sp>
      <p:sp>
        <p:nvSpPr>
          <p:cNvPr id="14" name="TextBox 11">
            <a:extLst>
              <a:ext uri="{FF2B5EF4-FFF2-40B4-BE49-F238E27FC236}">
                <a16:creationId xmlns:a16="http://schemas.microsoft.com/office/drawing/2014/main" id="{08AF728D-AB0E-61BF-73D6-A94300C36A35}"/>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latin typeface="Literata Bold"/>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46505">
            <a:off x="433359" y="128965"/>
            <a:ext cx="489464" cy="537135"/>
          </a:xfrm>
          <a:custGeom>
            <a:avLst/>
            <a:gdLst/>
            <a:ahLst/>
            <a:cxnLst/>
            <a:rect l="l" t="t" r="r" b="b"/>
            <a:pathLst>
              <a:path w="489464" h="537135">
                <a:moveTo>
                  <a:pt x="0" y="0"/>
                </a:moveTo>
                <a:lnTo>
                  <a:pt x="489464" y="0"/>
                </a:lnTo>
                <a:lnTo>
                  <a:pt x="489464" y="537135"/>
                </a:lnTo>
                <a:lnTo>
                  <a:pt x="0" y="537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553507" y="39594"/>
            <a:ext cx="6692858" cy="10207812"/>
          </a:xfrm>
          <a:custGeom>
            <a:avLst/>
            <a:gdLst/>
            <a:ahLst/>
            <a:cxnLst/>
            <a:rect l="l" t="t" r="r" b="b"/>
            <a:pathLst>
              <a:path w="6692858" h="10207812">
                <a:moveTo>
                  <a:pt x="0" y="0"/>
                </a:moveTo>
                <a:lnTo>
                  <a:pt x="6692858" y="0"/>
                </a:lnTo>
                <a:lnTo>
                  <a:pt x="6692858" y="10207812"/>
                </a:lnTo>
                <a:lnTo>
                  <a:pt x="0" y="10207812"/>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476093" y="2180401"/>
            <a:ext cx="5572944" cy="1577255"/>
          </a:xfrm>
          <a:prstGeom prst="rect">
            <a:avLst/>
          </a:prstGeom>
        </p:spPr>
        <p:txBody>
          <a:bodyPr lIns="0" tIns="0" rIns="0" bIns="0" rtlCol="0" anchor="t">
            <a:spAutoFit/>
          </a:bodyPr>
          <a:lstStyle/>
          <a:p>
            <a:pPr algn="ctr">
              <a:lnSpc>
                <a:spcPts val="6339"/>
              </a:lnSpc>
            </a:pPr>
            <a:r>
              <a:rPr lang="en-US" sz="4527">
                <a:solidFill>
                  <a:srgbClr val="231F20"/>
                </a:solidFill>
                <a:latin typeface="Literata Bold"/>
              </a:rPr>
              <a:t>SƠ ĐỒ </a:t>
            </a:r>
          </a:p>
          <a:p>
            <a:pPr algn="ctr">
              <a:lnSpc>
                <a:spcPts val="6339"/>
              </a:lnSpc>
            </a:pPr>
            <a:r>
              <a:rPr lang="en-US" sz="4527">
                <a:solidFill>
                  <a:srgbClr val="231F20"/>
                </a:solidFill>
                <a:latin typeface="Literata Bold"/>
              </a:rPr>
              <a:t>LUỒNG MÀN HÌNH</a:t>
            </a:r>
          </a:p>
        </p:txBody>
      </p:sp>
      <p:sp>
        <p:nvSpPr>
          <p:cNvPr id="15" name="TextBox 11">
            <a:extLst>
              <a:ext uri="{FF2B5EF4-FFF2-40B4-BE49-F238E27FC236}">
                <a16:creationId xmlns:a16="http://schemas.microsoft.com/office/drawing/2014/main" id="{7E0BC0E7-C73B-21C6-72B3-4C928DB0986C}"/>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latin typeface="Literata Bold"/>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4029" y="7442710"/>
            <a:ext cx="19216058" cy="833063"/>
            <a:chOff x="0" y="0"/>
            <a:chExt cx="5061019" cy="219408"/>
          </a:xfrm>
        </p:grpSpPr>
        <p:sp>
          <p:nvSpPr>
            <p:cNvPr id="3" name="Freeform 3"/>
            <p:cNvSpPr/>
            <p:nvPr/>
          </p:nvSpPr>
          <p:spPr>
            <a:xfrm>
              <a:off x="0" y="0"/>
              <a:ext cx="5061019" cy="219408"/>
            </a:xfrm>
            <a:custGeom>
              <a:avLst/>
              <a:gdLst/>
              <a:ahLst/>
              <a:cxnLst/>
              <a:rect l="l" t="t" r="r" b="b"/>
              <a:pathLst>
                <a:path w="5061019" h="219408">
                  <a:moveTo>
                    <a:pt x="0" y="0"/>
                  </a:moveTo>
                  <a:lnTo>
                    <a:pt x="5061019" y="0"/>
                  </a:lnTo>
                  <a:lnTo>
                    <a:pt x="5061019" y="219408"/>
                  </a:lnTo>
                  <a:lnTo>
                    <a:pt x="0" y="219408"/>
                  </a:lnTo>
                  <a:close/>
                </a:path>
              </a:pathLst>
            </a:custGeom>
            <a:solidFill>
              <a:srgbClr val="004AAD"/>
            </a:solidFill>
          </p:spPr>
          <p:txBody>
            <a:bodyPr/>
            <a:lstStyle/>
            <a:p>
              <a:endParaRPr lang="en-US"/>
            </a:p>
          </p:txBody>
        </p:sp>
        <p:sp>
          <p:nvSpPr>
            <p:cNvPr id="4" name="TextBox 4"/>
            <p:cNvSpPr txBox="1"/>
            <p:nvPr/>
          </p:nvSpPr>
          <p:spPr>
            <a:xfrm>
              <a:off x="0" y="-38100"/>
              <a:ext cx="5061019" cy="25750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64029" y="7957060"/>
            <a:ext cx="19216058" cy="2619916"/>
            <a:chOff x="0" y="0"/>
            <a:chExt cx="5061019" cy="690019"/>
          </a:xfrm>
        </p:grpSpPr>
        <p:sp>
          <p:nvSpPr>
            <p:cNvPr id="6" name="Freeform 6"/>
            <p:cNvSpPr/>
            <p:nvPr/>
          </p:nvSpPr>
          <p:spPr>
            <a:xfrm>
              <a:off x="0" y="0"/>
              <a:ext cx="5061019" cy="690019"/>
            </a:xfrm>
            <a:custGeom>
              <a:avLst/>
              <a:gdLst/>
              <a:ahLst/>
              <a:cxnLst/>
              <a:rect l="l" t="t" r="r" b="b"/>
              <a:pathLst>
                <a:path w="5061019" h="690019">
                  <a:moveTo>
                    <a:pt x="0" y="0"/>
                  </a:moveTo>
                  <a:lnTo>
                    <a:pt x="5061019" y="0"/>
                  </a:lnTo>
                  <a:lnTo>
                    <a:pt x="5061019" y="690019"/>
                  </a:lnTo>
                  <a:lnTo>
                    <a:pt x="0" y="690019"/>
                  </a:lnTo>
                  <a:close/>
                </a:path>
              </a:pathLst>
            </a:custGeom>
            <a:solidFill>
              <a:srgbClr val="FFF4EA"/>
            </a:solidFill>
          </p:spPr>
          <p:txBody>
            <a:bodyPr/>
            <a:lstStyle/>
            <a:p>
              <a:endParaRPr lang="en-US"/>
            </a:p>
          </p:txBody>
        </p:sp>
        <p:sp>
          <p:nvSpPr>
            <p:cNvPr id="7" name="TextBox 7"/>
            <p:cNvSpPr txBox="1"/>
            <p:nvPr/>
          </p:nvSpPr>
          <p:spPr>
            <a:xfrm>
              <a:off x="0" y="-38100"/>
              <a:ext cx="5061019" cy="728119"/>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5051271" flipH="1" flipV="1">
            <a:off x="947341" y="1466536"/>
            <a:ext cx="752865" cy="966761"/>
          </a:xfrm>
          <a:custGeom>
            <a:avLst/>
            <a:gdLst/>
            <a:ahLst/>
            <a:cxnLst/>
            <a:rect l="l" t="t" r="r" b="b"/>
            <a:pathLst>
              <a:path w="752865" h="966761">
                <a:moveTo>
                  <a:pt x="752865" y="966761"/>
                </a:moveTo>
                <a:lnTo>
                  <a:pt x="0" y="966761"/>
                </a:lnTo>
                <a:lnTo>
                  <a:pt x="0" y="0"/>
                </a:lnTo>
                <a:lnTo>
                  <a:pt x="752865" y="0"/>
                </a:lnTo>
                <a:lnTo>
                  <a:pt x="752865" y="966761"/>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7419843" y="8837748"/>
            <a:ext cx="631167" cy="63116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729EDD"/>
              </a:solidFill>
              <a:prstDash val="lgDash"/>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051271" flipH="1">
            <a:off x="9787648" y="5723158"/>
            <a:ext cx="617386" cy="792791"/>
          </a:xfrm>
          <a:custGeom>
            <a:avLst/>
            <a:gdLst/>
            <a:ahLst/>
            <a:cxnLst/>
            <a:rect l="l" t="t" r="r" b="b"/>
            <a:pathLst>
              <a:path w="617386" h="792791">
                <a:moveTo>
                  <a:pt x="617387" y="0"/>
                </a:moveTo>
                <a:lnTo>
                  <a:pt x="0" y="0"/>
                </a:lnTo>
                <a:lnTo>
                  <a:pt x="0" y="792792"/>
                </a:lnTo>
                <a:lnTo>
                  <a:pt x="617387" y="792792"/>
                </a:lnTo>
                <a:lnTo>
                  <a:pt x="61738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a:off x="10058400" y="608148"/>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stretch>
              <a:fillRect/>
            </a:stretch>
          </a:blipFill>
        </p:spPr>
        <p:txBody>
          <a:bodyPr/>
          <a:lstStyle/>
          <a:p>
            <a:endParaRPr lang="en-US"/>
          </a:p>
        </p:txBody>
      </p:sp>
      <p:sp>
        <p:nvSpPr>
          <p:cNvPr id="14" name="TextBox 14"/>
          <p:cNvSpPr txBox="1"/>
          <p:nvPr/>
        </p:nvSpPr>
        <p:spPr>
          <a:xfrm>
            <a:off x="1423161" y="3773623"/>
            <a:ext cx="7720839" cy="1708151"/>
          </a:xfrm>
          <a:prstGeom prst="rect">
            <a:avLst/>
          </a:prstGeom>
        </p:spPr>
        <p:txBody>
          <a:bodyPr lIns="0" tIns="0" rIns="0" bIns="0" rtlCol="0" anchor="t">
            <a:spAutoFit/>
          </a:bodyPr>
          <a:lstStyle/>
          <a:p>
            <a:pPr algn="ctr">
              <a:lnSpc>
                <a:spcPts val="13999"/>
              </a:lnSpc>
            </a:pPr>
            <a:r>
              <a:rPr lang="en-US" sz="9999">
                <a:solidFill>
                  <a:srgbClr val="231F20"/>
                </a:solidFill>
                <a:latin typeface="Literata Bold"/>
              </a:rPr>
              <a:t>4. THIẾT KẾ</a:t>
            </a:r>
          </a:p>
        </p:txBody>
      </p:sp>
      <p:sp>
        <p:nvSpPr>
          <p:cNvPr id="25" name="TextBox 11">
            <a:extLst>
              <a:ext uri="{FF2B5EF4-FFF2-40B4-BE49-F238E27FC236}">
                <a16:creationId xmlns:a16="http://schemas.microsoft.com/office/drawing/2014/main" id="{E182A4C4-405F-3E57-1CA4-9E04DF26AECC}"/>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latin typeface="Literata Bold"/>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4029" y="9639941"/>
            <a:ext cx="19216058" cy="973572"/>
            <a:chOff x="0" y="0"/>
            <a:chExt cx="5061019" cy="256414"/>
          </a:xfrm>
        </p:grpSpPr>
        <p:sp>
          <p:nvSpPr>
            <p:cNvPr id="3" name="Freeform 3"/>
            <p:cNvSpPr/>
            <p:nvPr/>
          </p:nvSpPr>
          <p:spPr>
            <a:xfrm>
              <a:off x="0" y="0"/>
              <a:ext cx="5061019" cy="256414"/>
            </a:xfrm>
            <a:custGeom>
              <a:avLst/>
              <a:gdLst/>
              <a:ahLst/>
              <a:cxnLst/>
              <a:rect l="l" t="t" r="r" b="b"/>
              <a:pathLst>
                <a:path w="5061019" h="256414">
                  <a:moveTo>
                    <a:pt x="0" y="0"/>
                  </a:moveTo>
                  <a:lnTo>
                    <a:pt x="5061019" y="0"/>
                  </a:lnTo>
                  <a:lnTo>
                    <a:pt x="5061019" y="256414"/>
                  </a:lnTo>
                  <a:lnTo>
                    <a:pt x="0" y="256414"/>
                  </a:lnTo>
                  <a:close/>
                </a:path>
              </a:pathLst>
            </a:custGeom>
            <a:solidFill>
              <a:srgbClr val="004AAD"/>
            </a:solidFill>
          </p:spPr>
          <p:txBody>
            <a:bodyPr/>
            <a:lstStyle/>
            <a:p>
              <a:endParaRPr lang="en-US"/>
            </a:p>
          </p:txBody>
        </p:sp>
        <p:sp>
          <p:nvSpPr>
            <p:cNvPr id="4" name="TextBox 4"/>
            <p:cNvSpPr txBox="1"/>
            <p:nvPr/>
          </p:nvSpPr>
          <p:spPr>
            <a:xfrm>
              <a:off x="0" y="-38100"/>
              <a:ext cx="5061019" cy="294514"/>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1946505">
            <a:off x="781130" y="1153772"/>
            <a:ext cx="684990" cy="751704"/>
          </a:xfrm>
          <a:custGeom>
            <a:avLst/>
            <a:gdLst/>
            <a:ahLst/>
            <a:cxnLst/>
            <a:rect l="l" t="t" r="r" b="b"/>
            <a:pathLst>
              <a:path w="684990" h="751704">
                <a:moveTo>
                  <a:pt x="0" y="0"/>
                </a:moveTo>
                <a:lnTo>
                  <a:pt x="684990" y="0"/>
                </a:lnTo>
                <a:lnTo>
                  <a:pt x="684990" y="751704"/>
                </a:lnTo>
                <a:lnTo>
                  <a:pt x="0" y="7517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aphicFrame>
        <p:nvGraphicFramePr>
          <p:cNvPr id="6" name="Table 6"/>
          <p:cNvGraphicFramePr>
            <a:graphicFrameLocks noGrp="1"/>
          </p:cNvGraphicFramePr>
          <p:nvPr>
            <p:extLst>
              <p:ext uri="{D42A27DB-BD31-4B8C-83A1-F6EECF244321}">
                <p14:modId xmlns:p14="http://schemas.microsoft.com/office/powerpoint/2010/main" val="785928912"/>
              </p:ext>
            </p:extLst>
          </p:nvPr>
        </p:nvGraphicFramePr>
        <p:xfrm>
          <a:off x="1950222" y="2324100"/>
          <a:ext cx="14387556" cy="5342115"/>
        </p:xfrm>
        <a:graphic>
          <a:graphicData uri="http://schemas.openxmlformats.org/drawingml/2006/table">
            <a:tbl>
              <a:tblPr/>
              <a:tblGrid>
                <a:gridCol w="7193778">
                  <a:extLst>
                    <a:ext uri="{9D8B030D-6E8A-4147-A177-3AD203B41FA5}">
                      <a16:colId xmlns:a16="http://schemas.microsoft.com/office/drawing/2014/main" val="20000"/>
                    </a:ext>
                  </a:extLst>
                </a:gridCol>
                <a:gridCol w="7193778">
                  <a:extLst>
                    <a:ext uri="{9D8B030D-6E8A-4147-A177-3AD203B41FA5}">
                      <a16:colId xmlns:a16="http://schemas.microsoft.com/office/drawing/2014/main" val="20001"/>
                    </a:ext>
                  </a:extLst>
                </a:gridCol>
              </a:tblGrid>
              <a:tr h="975027">
                <a:tc>
                  <a:txBody>
                    <a:bodyPr/>
                    <a:lstStyle/>
                    <a:p>
                      <a:pPr algn="ctr">
                        <a:lnSpc>
                          <a:spcPts val="4200"/>
                        </a:lnSpc>
                        <a:defRPr/>
                      </a:pPr>
                      <a:r>
                        <a:rPr lang="en-US" sz="3000">
                          <a:solidFill>
                            <a:srgbClr val="000000"/>
                          </a:solidFill>
                          <a:latin typeface="Literata"/>
                        </a:rPr>
                        <a:t>Họ tên</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Literata"/>
                        </a:rPr>
                        <a:t>MSSV</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42007">
                <a:tc>
                  <a:txBody>
                    <a:bodyPr/>
                    <a:lstStyle/>
                    <a:p>
                      <a:pPr algn="ctr">
                        <a:lnSpc>
                          <a:spcPts val="4200"/>
                        </a:lnSpc>
                        <a:defRPr/>
                      </a:pPr>
                      <a:r>
                        <a:rPr lang="en-US" sz="3000">
                          <a:solidFill>
                            <a:srgbClr val="000000"/>
                          </a:solidFill>
                          <a:latin typeface="Literata"/>
                        </a:rPr>
                        <a:t>Huỳnh Hoàng Phúc (nhóm trưởng) </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Literata"/>
                        </a:rPr>
                        <a:t>21036541</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75027">
                <a:tc>
                  <a:txBody>
                    <a:bodyPr/>
                    <a:lstStyle/>
                    <a:p>
                      <a:pPr algn="ctr">
                        <a:lnSpc>
                          <a:spcPts val="4200"/>
                        </a:lnSpc>
                        <a:defRPr/>
                      </a:pPr>
                      <a:r>
                        <a:rPr lang="en-US" sz="3000">
                          <a:solidFill>
                            <a:srgbClr val="000000"/>
                          </a:solidFill>
                          <a:latin typeface="Literata"/>
                        </a:rPr>
                        <a:t>Phan Hoàng Tân</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Literata"/>
                        </a:rPr>
                        <a:t>21034591</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75027">
                <a:tc>
                  <a:txBody>
                    <a:bodyPr/>
                    <a:lstStyle/>
                    <a:p>
                      <a:pPr algn="ctr">
                        <a:lnSpc>
                          <a:spcPts val="4200"/>
                        </a:lnSpc>
                        <a:defRPr/>
                      </a:pPr>
                      <a:r>
                        <a:rPr lang="en-US" sz="3000">
                          <a:solidFill>
                            <a:srgbClr val="000000"/>
                          </a:solidFill>
                          <a:latin typeface="Literata"/>
                        </a:rPr>
                        <a:t>Phạm Đăng Khôi</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Literata"/>
                        </a:rPr>
                        <a:t>21042951 </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75027">
                <a:tc>
                  <a:txBody>
                    <a:bodyPr/>
                    <a:lstStyle/>
                    <a:p>
                      <a:pPr algn="ctr">
                        <a:lnSpc>
                          <a:spcPts val="4200"/>
                        </a:lnSpc>
                        <a:defRPr/>
                      </a:pPr>
                      <a:r>
                        <a:rPr lang="en-US" sz="3000">
                          <a:solidFill>
                            <a:srgbClr val="000000"/>
                          </a:solidFill>
                          <a:latin typeface="Literata"/>
                        </a:rPr>
                        <a:t>Nguyễn Minh Thuận</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Literata"/>
                        </a:rPr>
                        <a:t>21034811</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TextBox 7"/>
          <p:cNvSpPr txBox="1"/>
          <p:nvPr/>
        </p:nvSpPr>
        <p:spPr>
          <a:xfrm>
            <a:off x="1449280" y="303242"/>
            <a:ext cx="15389440" cy="920116"/>
          </a:xfrm>
          <a:prstGeom prst="rect">
            <a:avLst/>
          </a:prstGeom>
        </p:spPr>
        <p:txBody>
          <a:bodyPr lIns="0" tIns="0" rIns="0" bIns="0" rtlCol="0" anchor="t">
            <a:spAutoFit/>
          </a:bodyPr>
          <a:lstStyle/>
          <a:p>
            <a:pPr algn="ctr">
              <a:lnSpc>
                <a:spcPts val="7559"/>
              </a:lnSpc>
            </a:pPr>
            <a:r>
              <a:rPr lang="en-US" sz="5399">
                <a:solidFill>
                  <a:srgbClr val="231F20"/>
                </a:solidFill>
                <a:latin typeface="Literata Bold"/>
              </a:rPr>
              <a:t>THÀNH VIÊN NHÓM 11</a:t>
            </a:r>
          </a:p>
        </p:txBody>
      </p:sp>
      <p:sp>
        <p:nvSpPr>
          <p:cNvPr id="8" name="TextBox 8"/>
          <p:cNvSpPr txBox="1"/>
          <p:nvPr/>
        </p:nvSpPr>
        <p:spPr>
          <a:xfrm>
            <a:off x="4789880" y="8743950"/>
            <a:ext cx="9621709" cy="514350"/>
          </a:xfrm>
          <a:prstGeom prst="rect">
            <a:avLst/>
          </a:prstGeom>
        </p:spPr>
        <p:txBody>
          <a:bodyPr lIns="0" tIns="0" rIns="0" bIns="0" rtlCol="0" anchor="t">
            <a:spAutoFit/>
          </a:bodyPr>
          <a:lstStyle/>
          <a:p>
            <a:pPr>
              <a:lnSpc>
                <a:spcPts val="4200"/>
              </a:lnSpc>
            </a:pPr>
            <a:r>
              <a:rPr lang="en-US" sz="3000">
                <a:solidFill>
                  <a:srgbClr val="231F20"/>
                </a:solidFill>
                <a:latin typeface="Literata Bold"/>
              </a:rPr>
              <a:t>Thời gian thực hiện:  Từ 22/08/2023 đến 10/12/2023</a:t>
            </a:r>
          </a:p>
        </p:txBody>
      </p:sp>
      <p:sp>
        <p:nvSpPr>
          <p:cNvPr id="19" name="TextBox 11">
            <a:extLst>
              <a:ext uri="{FF2B5EF4-FFF2-40B4-BE49-F238E27FC236}">
                <a16:creationId xmlns:a16="http://schemas.microsoft.com/office/drawing/2014/main" id="{B4813DCD-06CD-0F9B-62F6-8B967A0111F4}"/>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solidFill>
                  <a:schemeClr val="bg1"/>
                </a:solidFill>
                <a:latin typeface="Literata Bold"/>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9230" y="2687836"/>
            <a:ext cx="1118711" cy="1107037"/>
            <a:chOff x="0" y="0"/>
            <a:chExt cx="294640" cy="291565"/>
          </a:xfrm>
        </p:grpSpPr>
        <p:sp>
          <p:nvSpPr>
            <p:cNvPr id="3" name="Freeform 3"/>
            <p:cNvSpPr/>
            <p:nvPr/>
          </p:nvSpPr>
          <p:spPr>
            <a:xfrm>
              <a:off x="0" y="0"/>
              <a:ext cx="294640" cy="291565"/>
            </a:xfrm>
            <a:custGeom>
              <a:avLst/>
              <a:gdLst/>
              <a:ahLst/>
              <a:cxnLst/>
              <a:rect l="l" t="t" r="r" b="b"/>
              <a:pathLst>
                <a:path w="294640" h="291565">
                  <a:moveTo>
                    <a:pt x="145783" y="0"/>
                  </a:moveTo>
                  <a:lnTo>
                    <a:pt x="148857" y="0"/>
                  </a:lnTo>
                  <a:cubicBezTo>
                    <a:pt x="229371" y="0"/>
                    <a:pt x="294640" y="65269"/>
                    <a:pt x="294640" y="145783"/>
                  </a:cubicBezTo>
                  <a:lnTo>
                    <a:pt x="294640" y="145783"/>
                  </a:lnTo>
                  <a:cubicBezTo>
                    <a:pt x="294640" y="184447"/>
                    <a:pt x="279281" y="221527"/>
                    <a:pt x="251941" y="248867"/>
                  </a:cubicBezTo>
                  <a:cubicBezTo>
                    <a:pt x="224602" y="276206"/>
                    <a:pt x="187521" y="291565"/>
                    <a:pt x="148857" y="291565"/>
                  </a:cubicBezTo>
                  <a:lnTo>
                    <a:pt x="145783" y="291565"/>
                  </a:lnTo>
                  <a:cubicBezTo>
                    <a:pt x="107119" y="291565"/>
                    <a:pt x="70038" y="276206"/>
                    <a:pt x="42699" y="248867"/>
                  </a:cubicBezTo>
                  <a:cubicBezTo>
                    <a:pt x="15359" y="221527"/>
                    <a:pt x="0" y="184447"/>
                    <a:pt x="0" y="145783"/>
                  </a:cubicBezTo>
                  <a:lnTo>
                    <a:pt x="0" y="145783"/>
                  </a:lnTo>
                  <a:cubicBezTo>
                    <a:pt x="0" y="107119"/>
                    <a:pt x="15359" y="70038"/>
                    <a:pt x="42699" y="42699"/>
                  </a:cubicBezTo>
                  <a:cubicBezTo>
                    <a:pt x="70038" y="15359"/>
                    <a:pt x="107119" y="0"/>
                    <a:pt x="145783" y="0"/>
                  </a:cubicBezTo>
                  <a:close/>
                </a:path>
              </a:pathLst>
            </a:custGeom>
            <a:solidFill>
              <a:srgbClr val="004AAD"/>
            </a:solidFill>
            <a:ln cap="rnd">
              <a:noFill/>
              <a:prstDash val="solid"/>
              <a:round/>
            </a:ln>
          </p:spPr>
          <p:txBody>
            <a:bodyPr/>
            <a:lstStyle/>
            <a:p>
              <a:endParaRPr lang="en-US"/>
            </a:p>
          </p:txBody>
        </p:sp>
        <p:sp>
          <p:nvSpPr>
            <p:cNvPr id="4" name="TextBox 4"/>
            <p:cNvSpPr txBox="1"/>
            <p:nvPr/>
          </p:nvSpPr>
          <p:spPr>
            <a:xfrm>
              <a:off x="0" y="-57150"/>
              <a:ext cx="294640" cy="348715"/>
            </a:xfrm>
            <a:prstGeom prst="rect">
              <a:avLst/>
            </a:prstGeom>
          </p:spPr>
          <p:txBody>
            <a:bodyPr lIns="50800" tIns="50800" rIns="50800" bIns="50800" rtlCol="0" anchor="ctr"/>
            <a:lstStyle/>
            <a:p>
              <a:pPr algn="ctr">
                <a:lnSpc>
                  <a:spcPts val="3919"/>
                </a:lnSpc>
              </a:pPr>
              <a:endParaRPr/>
            </a:p>
          </p:txBody>
        </p:sp>
      </p:grpSp>
      <p:sp>
        <p:nvSpPr>
          <p:cNvPr id="5" name="Freeform 5"/>
          <p:cNvSpPr/>
          <p:nvPr/>
        </p:nvSpPr>
        <p:spPr>
          <a:xfrm rot="1946505">
            <a:off x="433359" y="596852"/>
            <a:ext cx="489464" cy="537135"/>
          </a:xfrm>
          <a:custGeom>
            <a:avLst/>
            <a:gdLst/>
            <a:ahLst/>
            <a:cxnLst/>
            <a:rect l="l" t="t" r="r" b="b"/>
            <a:pathLst>
              <a:path w="489464" h="537135">
                <a:moveTo>
                  <a:pt x="0" y="0"/>
                </a:moveTo>
                <a:lnTo>
                  <a:pt x="489464" y="0"/>
                </a:lnTo>
                <a:lnTo>
                  <a:pt x="489464" y="537134"/>
                </a:lnTo>
                <a:lnTo>
                  <a:pt x="0" y="537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17259300" y="397533"/>
            <a:ext cx="631167" cy="63116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729EDD"/>
              </a:solidFill>
              <a:prstDash val="lgDash"/>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28700" y="1009650"/>
            <a:ext cx="631167" cy="63116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729EDD"/>
              </a:solidFill>
              <a:prstDash val="lgDash"/>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464029" y="9639941"/>
            <a:ext cx="19216058" cy="973572"/>
            <a:chOff x="0" y="0"/>
            <a:chExt cx="5061019" cy="256414"/>
          </a:xfrm>
        </p:grpSpPr>
        <p:sp>
          <p:nvSpPr>
            <p:cNvPr id="13" name="Freeform 13"/>
            <p:cNvSpPr/>
            <p:nvPr/>
          </p:nvSpPr>
          <p:spPr>
            <a:xfrm>
              <a:off x="0" y="0"/>
              <a:ext cx="5061019" cy="256414"/>
            </a:xfrm>
            <a:custGeom>
              <a:avLst/>
              <a:gdLst/>
              <a:ahLst/>
              <a:cxnLst/>
              <a:rect l="l" t="t" r="r" b="b"/>
              <a:pathLst>
                <a:path w="5061019" h="256414">
                  <a:moveTo>
                    <a:pt x="0" y="0"/>
                  </a:moveTo>
                  <a:lnTo>
                    <a:pt x="5061019" y="0"/>
                  </a:lnTo>
                  <a:lnTo>
                    <a:pt x="5061019" y="256414"/>
                  </a:lnTo>
                  <a:lnTo>
                    <a:pt x="0" y="256414"/>
                  </a:lnTo>
                  <a:close/>
                </a:path>
              </a:pathLst>
            </a:custGeom>
            <a:solidFill>
              <a:srgbClr val="004AAD"/>
            </a:solidFill>
          </p:spPr>
          <p:txBody>
            <a:bodyPr/>
            <a:lstStyle/>
            <a:p>
              <a:endParaRPr lang="en-US"/>
            </a:p>
          </p:txBody>
        </p:sp>
        <p:sp>
          <p:nvSpPr>
            <p:cNvPr id="14" name="TextBox 14"/>
            <p:cNvSpPr txBox="1"/>
            <p:nvPr/>
          </p:nvSpPr>
          <p:spPr>
            <a:xfrm>
              <a:off x="0" y="-38100"/>
              <a:ext cx="5061019" cy="294514"/>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1449280" y="292758"/>
            <a:ext cx="15389440" cy="920116"/>
          </a:xfrm>
          <a:prstGeom prst="rect">
            <a:avLst/>
          </a:prstGeom>
        </p:spPr>
        <p:txBody>
          <a:bodyPr lIns="0" tIns="0" rIns="0" bIns="0" rtlCol="0" anchor="t">
            <a:spAutoFit/>
          </a:bodyPr>
          <a:lstStyle/>
          <a:p>
            <a:pPr algn="ctr">
              <a:lnSpc>
                <a:spcPts val="7559"/>
              </a:lnSpc>
            </a:pPr>
            <a:r>
              <a:rPr lang="en-US" sz="5399">
                <a:solidFill>
                  <a:srgbClr val="231F20"/>
                </a:solidFill>
                <a:latin typeface="Literata Bold"/>
              </a:rPr>
              <a:t>THIẾT KẾ</a:t>
            </a:r>
          </a:p>
        </p:txBody>
      </p:sp>
      <p:sp>
        <p:nvSpPr>
          <p:cNvPr id="16" name="TextBox 16"/>
          <p:cNvSpPr txBox="1"/>
          <p:nvPr/>
        </p:nvSpPr>
        <p:spPr>
          <a:xfrm>
            <a:off x="2981084" y="2873055"/>
            <a:ext cx="8941625" cy="669925"/>
          </a:xfrm>
          <a:prstGeom prst="rect">
            <a:avLst/>
          </a:prstGeom>
        </p:spPr>
        <p:txBody>
          <a:bodyPr lIns="0" tIns="0" rIns="0" bIns="0" rtlCol="0" anchor="t">
            <a:spAutoFit/>
          </a:bodyPr>
          <a:lstStyle/>
          <a:p>
            <a:pPr>
              <a:lnSpc>
                <a:spcPts val="5599"/>
              </a:lnSpc>
            </a:pPr>
            <a:r>
              <a:rPr lang="en-US" sz="3999">
                <a:solidFill>
                  <a:srgbClr val="231F20"/>
                </a:solidFill>
                <a:latin typeface="Literata Bold"/>
              </a:rPr>
              <a:t>THIẾT KẾ MÀN HÌNH ỨNG DỤNG</a:t>
            </a:r>
          </a:p>
        </p:txBody>
      </p:sp>
      <p:sp>
        <p:nvSpPr>
          <p:cNvPr id="17" name="TextBox 17"/>
          <p:cNvSpPr txBox="1"/>
          <p:nvPr/>
        </p:nvSpPr>
        <p:spPr>
          <a:xfrm>
            <a:off x="2981084" y="4084183"/>
            <a:ext cx="8941625" cy="669925"/>
          </a:xfrm>
          <a:prstGeom prst="rect">
            <a:avLst/>
          </a:prstGeom>
        </p:spPr>
        <p:txBody>
          <a:bodyPr lIns="0" tIns="0" rIns="0" bIns="0" rtlCol="0" anchor="t">
            <a:spAutoFit/>
          </a:bodyPr>
          <a:lstStyle/>
          <a:p>
            <a:pPr>
              <a:lnSpc>
                <a:spcPts val="5599"/>
              </a:lnSpc>
            </a:pPr>
            <a:r>
              <a:rPr lang="en-US" sz="3999">
                <a:solidFill>
                  <a:srgbClr val="231F20"/>
                </a:solidFill>
                <a:latin typeface="Literata Bold"/>
              </a:rPr>
              <a:t>MÀN HÌNH ĐĂNG NHẬP</a:t>
            </a:r>
          </a:p>
        </p:txBody>
      </p:sp>
      <p:sp>
        <p:nvSpPr>
          <p:cNvPr id="28" name="TextBox 11">
            <a:extLst>
              <a:ext uri="{FF2B5EF4-FFF2-40B4-BE49-F238E27FC236}">
                <a16:creationId xmlns:a16="http://schemas.microsoft.com/office/drawing/2014/main" id="{F67A3D8D-F4B0-099E-3F66-4B35AF37278A}"/>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solidFill>
                  <a:schemeClr val="bg1"/>
                </a:solidFill>
                <a:latin typeface="Literata Bold"/>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46505">
            <a:off x="433359" y="128965"/>
            <a:ext cx="489464" cy="537135"/>
          </a:xfrm>
          <a:custGeom>
            <a:avLst/>
            <a:gdLst/>
            <a:ahLst/>
            <a:cxnLst/>
            <a:rect l="l" t="t" r="r" b="b"/>
            <a:pathLst>
              <a:path w="489464" h="537135">
                <a:moveTo>
                  <a:pt x="0" y="0"/>
                </a:moveTo>
                <a:lnTo>
                  <a:pt x="489464" y="0"/>
                </a:lnTo>
                <a:lnTo>
                  <a:pt x="489464" y="537135"/>
                </a:lnTo>
                <a:lnTo>
                  <a:pt x="0" y="537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936715" y="1438448"/>
            <a:ext cx="14896131" cy="7410104"/>
          </a:xfrm>
          <a:custGeom>
            <a:avLst/>
            <a:gdLst/>
            <a:ahLst/>
            <a:cxnLst/>
            <a:rect l="l" t="t" r="r" b="b"/>
            <a:pathLst>
              <a:path w="14896131" h="7410104">
                <a:moveTo>
                  <a:pt x="0" y="0"/>
                </a:moveTo>
                <a:lnTo>
                  <a:pt x="14896131" y="0"/>
                </a:lnTo>
                <a:lnTo>
                  <a:pt x="14896131" y="7410104"/>
                </a:lnTo>
                <a:lnTo>
                  <a:pt x="0" y="7410104"/>
                </a:lnTo>
                <a:lnTo>
                  <a:pt x="0" y="0"/>
                </a:lnTo>
                <a:close/>
              </a:path>
            </a:pathLst>
          </a:custGeom>
          <a:blipFill>
            <a:blip r:embed="rId4"/>
            <a:stretch>
              <a:fillRect/>
            </a:stretch>
          </a:blipFill>
        </p:spPr>
        <p:txBody>
          <a:bodyPr/>
          <a:lstStyle/>
          <a:p>
            <a:endParaRPr lang="en-US"/>
          </a:p>
        </p:txBody>
      </p:sp>
      <p:sp>
        <p:nvSpPr>
          <p:cNvPr id="14" name="TextBox 11">
            <a:extLst>
              <a:ext uri="{FF2B5EF4-FFF2-40B4-BE49-F238E27FC236}">
                <a16:creationId xmlns:a16="http://schemas.microsoft.com/office/drawing/2014/main" id="{037152AB-BFA3-CE55-1483-1B7B93CCAA56}"/>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latin typeface="Literata Bold"/>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9230" y="2687836"/>
            <a:ext cx="1118711" cy="1107037"/>
            <a:chOff x="0" y="0"/>
            <a:chExt cx="294640" cy="291565"/>
          </a:xfrm>
        </p:grpSpPr>
        <p:sp>
          <p:nvSpPr>
            <p:cNvPr id="3" name="Freeform 3"/>
            <p:cNvSpPr/>
            <p:nvPr/>
          </p:nvSpPr>
          <p:spPr>
            <a:xfrm>
              <a:off x="0" y="0"/>
              <a:ext cx="294640" cy="291565"/>
            </a:xfrm>
            <a:custGeom>
              <a:avLst/>
              <a:gdLst/>
              <a:ahLst/>
              <a:cxnLst/>
              <a:rect l="l" t="t" r="r" b="b"/>
              <a:pathLst>
                <a:path w="294640" h="291565">
                  <a:moveTo>
                    <a:pt x="145783" y="0"/>
                  </a:moveTo>
                  <a:lnTo>
                    <a:pt x="148857" y="0"/>
                  </a:lnTo>
                  <a:cubicBezTo>
                    <a:pt x="229371" y="0"/>
                    <a:pt x="294640" y="65269"/>
                    <a:pt x="294640" y="145783"/>
                  </a:cubicBezTo>
                  <a:lnTo>
                    <a:pt x="294640" y="145783"/>
                  </a:lnTo>
                  <a:cubicBezTo>
                    <a:pt x="294640" y="184447"/>
                    <a:pt x="279281" y="221527"/>
                    <a:pt x="251941" y="248867"/>
                  </a:cubicBezTo>
                  <a:cubicBezTo>
                    <a:pt x="224602" y="276206"/>
                    <a:pt x="187521" y="291565"/>
                    <a:pt x="148857" y="291565"/>
                  </a:cubicBezTo>
                  <a:lnTo>
                    <a:pt x="145783" y="291565"/>
                  </a:lnTo>
                  <a:cubicBezTo>
                    <a:pt x="107119" y="291565"/>
                    <a:pt x="70038" y="276206"/>
                    <a:pt x="42699" y="248867"/>
                  </a:cubicBezTo>
                  <a:cubicBezTo>
                    <a:pt x="15359" y="221527"/>
                    <a:pt x="0" y="184447"/>
                    <a:pt x="0" y="145783"/>
                  </a:cubicBezTo>
                  <a:lnTo>
                    <a:pt x="0" y="145783"/>
                  </a:lnTo>
                  <a:cubicBezTo>
                    <a:pt x="0" y="107119"/>
                    <a:pt x="15359" y="70038"/>
                    <a:pt x="42699" y="42699"/>
                  </a:cubicBezTo>
                  <a:cubicBezTo>
                    <a:pt x="70038" y="15359"/>
                    <a:pt x="107119" y="0"/>
                    <a:pt x="145783" y="0"/>
                  </a:cubicBezTo>
                  <a:close/>
                </a:path>
              </a:pathLst>
            </a:custGeom>
            <a:solidFill>
              <a:srgbClr val="004AAD"/>
            </a:solidFill>
            <a:ln cap="rnd">
              <a:noFill/>
              <a:prstDash val="solid"/>
              <a:round/>
            </a:ln>
          </p:spPr>
          <p:txBody>
            <a:bodyPr/>
            <a:lstStyle/>
            <a:p>
              <a:endParaRPr lang="en-US"/>
            </a:p>
          </p:txBody>
        </p:sp>
        <p:sp>
          <p:nvSpPr>
            <p:cNvPr id="4" name="TextBox 4"/>
            <p:cNvSpPr txBox="1"/>
            <p:nvPr/>
          </p:nvSpPr>
          <p:spPr>
            <a:xfrm>
              <a:off x="0" y="-57150"/>
              <a:ext cx="294640" cy="348715"/>
            </a:xfrm>
            <a:prstGeom prst="rect">
              <a:avLst/>
            </a:prstGeom>
          </p:spPr>
          <p:txBody>
            <a:bodyPr lIns="50800" tIns="50800" rIns="50800" bIns="50800" rtlCol="0" anchor="ctr"/>
            <a:lstStyle/>
            <a:p>
              <a:pPr algn="ctr">
                <a:lnSpc>
                  <a:spcPts val="3919"/>
                </a:lnSpc>
              </a:pPr>
              <a:endParaRPr/>
            </a:p>
          </p:txBody>
        </p:sp>
      </p:grpSp>
      <p:sp>
        <p:nvSpPr>
          <p:cNvPr id="5" name="Freeform 5"/>
          <p:cNvSpPr/>
          <p:nvPr/>
        </p:nvSpPr>
        <p:spPr>
          <a:xfrm rot="1946505">
            <a:off x="433359" y="596852"/>
            <a:ext cx="489464" cy="537135"/>
          </a:xfrm>
          <a:custGeom>
            <a:avLst/>
            <a:gdLst/>
            <a:ahLst/>
            <a:cxnLst/>
            <a:rect l="l" t="t" r="r" b="b"/>
            <a:pathLst>
              <a:path w="489464" h="537135">
                <a:moveTo>
                  <a:pt x="0" y="0"/>
                </a:moveTo>
                <a:lnTo>
                  <a:pt x="489464" y="0"/>
                </a:lnTo>
                <a:lnTo>
                  <a:pt x="489464" y="537134"/>
                </a:lnTo>
                <a:lnTo>
                  <a:pt x="0" y="537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17259300" y="397533"/>
            <a:ext cx="631167" cy="63116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729EDD"/>
              </a:solidFill>
              <a:prstDash val="lgDash"/>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28700" y="1009650"/>
            <a:ext cx="631167" cy="63116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729EDD"/>
              </a:solidFill>
              <a:prstDash val="lgDash"/>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464029" y="9639941"/>
            <a:ext cx="19216058" cy="973572"/>
            <a:chOff x="0" y="0"/>
            <a:chExt cx="5061019" cy="256414"/>
          </a:xfrm>
        </p:grpSpPr>
        <p:sp>
          <p:nvSpPr>
            <p:cNvPr id="13" name="Freeform 13"/>
            <p:cNvSpPr/>
            <p:nvPr/>
          </p:nvSpPr>
          <p:spPr>
            <a:xfrm>
              <a:off x="0" y="0"/>
              <a:ext cx="5061019" cy="256414"/>
            </a:xfrm>
            <a:custGeom>
              <a:avLst/>
              <a:gdLst/>
              <a:ahLst/>
              <a:cxnLst/>
              <a:rect l="l" t="t" r="r" b="b"/>
              <a:pathLst>
                <a:path w="5061019" h="256414">
                  <a:moveTo>
                    <a:pt x="0" y="0"/>
                  </a:moveTo>
                  <a:lnTo>
                    <a:pt x="5061019" y="0"/>
                  </a:lnTo>
                  <a:lnTo>
                    <a:pt x="5061019" y="256414"/>
                  </a:lnTo>
                  <a:lnTo>
                    <a:pt x="0" y="256414"/>
                  </a:lnTo>
                  <a:close/>
                </a:path>
              </a:pathLst>
            </a:custGeom>
            <a:solidFill>
              <a:srgbClr val="004AAD"/>
            </a:solidFill>
          </p:spPr>
          <p:txBody>
            <a:bodyPr/>
            <a:lstStyle/>
            <a:p>
              <a:endParaRPr lang="en-US"/>
            </a:p>
          </p:txBody>
        </p:sp>
        <p:sp>
          <p:nvSpPr>
            <p:cNvPr id="14" name="TextBox 14"/>
            <p:cNvSpPr txBox="1"/>
            <p:nvPr/>
          </p:nvSpPr>
          <p:spPr>
            <a:xfrm>
              <a:off x="0" y="-38100"/>
              <a:ext cx="5061019" cy="294514"/>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1449280" y="292758"/>
            <a:ext cx="15389440" cy="920116"/>
          </a:xfrm>
          <a:prstGeom prst="rect">
            <a:avLst/>
          </a:prstGeom>
        </p:spPr>
        <p:txBody>
          <a:bodyPr lIns="0" tIns="0" rIns="0" bIns="0" rtlCol="0" anchor="t">
            <a:spAutoFit/>
          </a:bodyPr>
          <a:lstStyle/>
          <a:p>
            <a:pPr algn="ctr">
              <a:lnSpc>
                <a:spcPts val="7559"/>
              </a:lnSpc>
            </a:pPr>
            <a:r>
              <a:rPr lang="en-US" sz="5399">
                <a:solidFill>
                  <a:srgbClr val="231F20"/>
                </a:solidFill>
                <a:latin typeface="Literata Bold"/>
              </a:rPr>
              <a:t>THIẾT KẾ</a:t>
            </a:r>
          </a:p>
        </p:txBody>
      </p:sp>
      <p:sp>
        <p:nvSpPr>
          <p:cNvPr id="16" name="TextBox 16"/>
          <p:cNvSpPr txBox="1"/>
          <p:nvPr/>
        </p:nvSpPr>
        <p:spPr>
          <a:xfrm>
            <a:off x="2981084" y="2873055"/>
            <a:ext cx="8941625" cy="669925"/>
          </a:xfrm>
          <a:prstGeom prst="rect">
            <a:avLst/>
          </a:prstGeom>
        </p:spPr>
        <p:txBody>
          <a:bodyPr lIns="0" tIns="0" rIns="0" bIns="0" rtlCol="0" anchor="t">
            <a:spAutoFit/>
          </a:bodyPr>
          <a:lstStyle/>
          <a:p>
            <a:pPr>
              <a:lnSpc>
                <a:spcPts val="5599"/>
              </a:lnSpc>
            </a:pPr>
            <a:r>
              <a:rPr lang="en-US" sz="3999">
                <a:solidFill>
                  <a:srgbClr val="231F20"/>
                </a:solidFill>
                <a:latin typeface="Literata Bold"/>
              </a:rPr>
              <a:t>THIẾT KẾ MÀN HÌNH ỨNG DỤNG</a:t>
            </a:r>
          </a:p>
        </p:txBody>
      </p:sp>
      <p:sp>
        <p:nvSpPr>
          <p:cNvPr id="17" name="TextBox 17"/>
          <p:cNvSpPr txBox="1"/>
          <p:nvPr/>
        </p:nvSpPr>
        <p:spPr>
          <a:xfrm>
            <a:off x="2981084" y="4084183"/>
            <a:ext cx="8941625" cy="669925"/>
          </a:xfrm>
          <a:prstGeom prst="rect">
            <a:avLst/>
          </a:prstGeom>
        </p:spPr>
        <p:txBody>
          <a:bodyPr lIns="0" tIns="0" rIns="0" bIns="0" rtlCol="0" anchor="t">
            <a:spAutoFit/>
          </a:bodyPr>
          <a:lstStyle/>
          <a:p>
            <a:pPr>
              <a:lnSpc>
                <a:spcPts val="5599"/>
              </a:lnSpc>
            </a:pPr>
            <a:r>
              <a:rPr lang="en-US" sz="3999">
                <a:solidFill>
                  <a:srgbClr val="231F20"/>
                </a:solidFill>
                <a:latin typeface="Literata Bold"/>
              </a:rPr>
              <a:t>MÀN HÌNH LẬP HÓA ĐƠN</a:t>
            </a:r>
          </a:p>
        </p:txBody>
      </p:sp>
      <p:sp>
        <p:nvSpPr>
          <p:cNvPr id="28" name="TextBox 11">
            <a:extLst>
              <a:ext uri="{FF2B5EF4-FFF2-40B4-BE49-F238E27FC236}">
                <a16:creationId xmlns:a16="http://schemas.microsoft.com/office/drawing/2014/main" id="{20426718-1332-3B14-5C86-A38B1120A3EA}"/>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solidFill>
                  <a:schemeClr val="bg1"/>
                </a:solidFill>
                <a:latin typeface="Literata Bold"/>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2" b="-162"/>
            </a:stretch>
          </a:blipFill>
        </p:spPr>
        <p:txBody>
          <a:bodyPr/>
          <a:lstStyle/>
          <a:p>
            <a:endParaRPr lang="en-US"/>
          </a:p>
        </p:txBody>
      </p:sp>
      <p:sp>
        <p:nvSpPr>
          <p:cNvPr id="13" name="TextBox 11">
            <a:extLst>
              <a:ext uri="{FF2B5EF4-FFF2-40B4-BE49-F238E27FC236}">
                <a16:creationId xmlns:a16="http://schemas.microsoft.com/office/drawing/2014/main" id="{EE403324-A3FF-749A-93B5-A0CDF0FD96F2}"/>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latin typeface="Literata Bold"/>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9230" y="2687836"/>
            <a:ext cx="1118711" cy="1107037"/>
            <a:chOff x="0" y="0"/>
            <a:chExt cx="294640" cy="291565"/>
          </a:xfrm>
        </p:grpSpPr>
        <p:sp>
          <p:nvSpPr>
            <p:cNvPr id="3" name="Freeform 3"/>
            <p:cNvSpPr/>
            <p:nvPr/>
          </p:nvSpPr>
          <p:spPr>
            <a:xfrm>
              <a:off x="0" y="0"/>
              <a:ext cx="294640" cy="291565"/>
            </a:xfrm>
            <a:custGeom>
              <a:avLst/>
              <a:gdLst/>
              <a:ahLst/>
              <a:cxnLst/>
              <a:rect l="l" t="t" r="r" b="b"/>
              <a:pathLst>
                <a:path w="294640" h="291565">
                  <a:moveTo>
                    <a:pt x="145783" y="0"/>
                  </a:moveTo>
                  <a:lnTo>
                    <a:pt x="148857" y="0"/>
                  </a:lnTo>
                  <a:cubicBezTo>
                    <a:pt x="229371" y="0"/>
                    <a:pt x="294640" y="65269"/>
                    <a:pt x="294640" y="145783"/>
                  </a:cubicBezTo>
                  <a:lnTo>
                    <a:pt x="294640" y="145783"/>
                  </a:lnTo>
                  <a:cubicBezTo>
                    <a:pt x="294640" y="184447"/>
                    <a:pt x="279281" y="221527"/>
                    <a:pt x="251941" y="248867"/>
                  </a:cubicBezTo>
                  <a:cubicBezTo>
                    <a:pt x="224602" y="276206"/>
                    <a:pt x="187521" y="291565"/>
                    <a:pt x="148857" y="291565"/>
                  </a:cubicBezTo>
                  <a:lnTo>
                    <a:pt x="145783" y="291565"/>
                  </a:lnTo>
                  <a:cubicBezTo>
                    <a:pt x="107119" y="291565"/>
                    <a:pt x="70038" y="276206"/>
                    <a:pt x="42699" y="248867"/>
                  </a:cubicBezTo>
                  <a:cubicBezTo>
                    <a:pt x="15359" y="221527"/>
                    <a:pt x="0" y="184447"/>
                    <a:pt x="0" y="145783"/>
                  </a:cubicBezTo>
                  <a:lnTo>
                    <a:pt x="0" y="145783"/>
                  </a:lnTo>
                  <a:cubicBezTo>
                    <a:pt x="0" y="107119"/>
                    <a:pt x="15359" y="70038"/>
                    <a:pt x="42699" y="42699"/>
                  </a:cubicBezTo>
                  <a:cubicBezTo>
                    <a:pt x="70038" y="15359"/>
                    <a:pt x="107119" y="0"/>
                    <a:pt x="145783" y="0"/>
                  </a:cubicBezTo>
                  <a:close/>
                </a:path>
              </a:pathLst>
            </a:custGeom>
            <a:solidFill>
              <a:srgbClr val="004AAD"/>
            </a:solidFill>
            <a:ln cap="rnd">
              <a:noFill/>
              <a:prstDash val="solid"/>
              <a:round/>
            </a:ln>
          </p:spPr>
          <p:txBody>
            <a:bodyPr/>
            <a:lstStyle/>
            <a:p>
              <a:endParaRPr lang="en-US"/>
            </a:p>
          </p:txBody>
        </p:sp>
        <p:sp>
          <p:nvSpPr>
            <p:cNvPr id="4" name="TextBox 4"/>
            <p:cNvSpPr txBox="1"/>
            <p:nvPr/>
          </p:nvSpPr>
          <p:spPr>
            <a:xfrm>
              <a:off x="0" y="-57150"/>
              <a:ext cx="294640" cy="348715"/>
            </a:xfrm>
            <a:prstGeom prst="rect">
              <a:avLst/>
            </a:prstGeom>
          </p:spPr>
          <p:txBody>
            <a:bodyPr lIns="50800" tIns="50800" rIns="50800" bIns="50800" rtlCol="0" anchor="ctr"/>
            <a:lstStyle/>
            <a:p>
              <a:pPr algn="ctr">
                <a:lnSpc>
                  <a:spcPts val="3919"/>
                </a:lnSpc>
              </a:pPr>
              <a:endParaRPr/>
            </a:p>
          </p:txBody>
        </p:sp>
      </p:grpSp>
      <p:sp>
        <p:nvSpPr>
          <p:cNvPr id="5" name="Freeform 5"/>
          <p:cNvSpPr/>
          <p:nvPr/>
        </p:nvSpPr>
        <p:spPr>
          <a:xfrm rot="1946505">
            <a:off x="433359" y="596852"/>
            <a:ext cx="489464" cy="537135"/>
          </a:xfrm>
          <a:custGeom>
            <a:avLst/>
            <a:gdLst/>
            <a:ahLst/>
            <a:cxnLst/>
            <a:rect l="l" t="t" r="r" b="b"/>
            <a:pathLst>
              <a:path w="489464" h="537135">
                <a:moveTo>
                  <a:pt x="0" y="0"/>
                </a:moveTo>
                <a:lnTo>
                  <a:pt x="489464" y="0"/>
                </a:lnTo>
                <a:lnTo>
                  <a:pt x="489464" y="537134"/>
                </a:lnTo>
                <a:lnTo>
                  <a:pt x="0" y="537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17259300" y="397533"/>
            <a:ext cx="631167" cy="63116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729EDD"/>
              </a:solidFill>
              <a:prstDash val="lgDash"/>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28700" y="1009650"/>
            <a:ext cx="631167" cy="63116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729EDD"/>
              </a:solidFill>
              <a:prstDash val="lgDash"/>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464029" y="9639941"/>
            <a:ext cx="19216058" cy="973572"/>
            <a:chOff x="0" y="0"/>
            <a:chExt cx="5061019" cy="256414"/>
          </a:xfrm>
        </p:grpSpPr>
        <p:sp>
          <p:nvSpPr>
            <p:cNvPr id="13" name="Freeform 13"/>
            <p:cNvSpPr/>
            <p:nvPr/>
          </p:nvSpPr>
          <p:spPr>
            <a:xfrm>
              <a:off x="0" y="0"/>
              <a:ext cx="5061019" cy="256414"/>
            </a:xfrm>
            <a:custGeom>
              <a:avLst/>
              <a:gdLst/>
              <a:ahLst/>
              <a:cxnLst/>
              <a:rect l="l" t="t" r="r" b="b"/>
              <a:pathLst>
                <a:path w="5061019" h="256414">
                  <a:moveTo>
                    <a:pt x="0" y="0"/>
                  </a:moveTo>
                  <a:lnTo>
                    <a:pt x="5061019" y="0"/>
                  </a:lnTo>
                  <a:lnTo>
                    <a:pt x="5061019" y="256414"/>
                  </a:lnTo>
                  <a:lnTo>
                    <a:pt x="0" y="256414"/>
                  </a:lnTo>
                  <a:close/>
                </a:path>
              </a:pathLst>
            </a:custGeom>
            <a:solidFill>
              <a:srgbClr val="004AAD"/>
            </a:solidFill>
          </p:spPr>
          <p:txBody>
            <a:bodyPr/>
            <a:lstStyle/>
            <a:p>
              <a:endParaRPr lang="en-US"/>
            </a:p>
          </p:txBody>
        </p:sp>
        <p:sp>
          <p:nvSpPr>
            <p:cNvPr id="14" name="TextBox 14"/>
            <p:cNvSpPr txBox="1"/>
            <p:nvPr/>
          </p:nvSpPr>
          <p:spPr>
            <a:xfrm>
              <a:off x="0" y="-38100"/>
              <a:ext cx="5061019" cy="294514"/>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1449280" y="292758"/>
            <a:ext cx="15389440" cy="920116"/>
          </a:xfrm>
          <a:prstGeom prst="rect">
            <a:avLst/>
          </a:prstGeom>
        </p:spPr>
        <p:txBody>
          <a:bodyPr lIns="0" tIns="0" rIns="0" bIns="0" rtlCol="0" anchor="t">
            <a:spAutoFit/>
          </a:bodyPr>
          <a:lstStyle/>
          <a:p>
            <a:pPr algn="ctr">
              <a:lnSpc>
                <a:spcPts val="7559"/>
              </a:lnSpc>
            </a:pPr>
            <a:r>
              <a:rPr lang="en-US" sz="5399">
                <a:solidFill>
                  <a:srgbClr val="231F20"/>
                </a:solidFill>
                <a:latin typeface="Literata Bold"/>
              </a:rPr>
              <a:t>THIẾT KẾ</a:t>
            </a:r>
          </a:p>
        </p:txBody>
      </p:sp>
      <p:sp>
        <p:nvSpPr>
          <p:cNvPr id="16" name="TextBox 16"/>
          <p:cNvSpPr txBox="1"/>
          <p:nvPr/>
        </p:nvSpPr>
        <p:spPr>
          <a:xfrm>
            <a:off x="2981084" y="2873055"/>
            <a:ext cx="8941625" cy="669925"/>
          </a:xfrm>
          <a:prstGeom prst="rect">
            <a:avLst/>
          </a:prstGeom>
        </p:spPr>
        <p:txBody>
          <a:bodyPr lIns="0" tIns="0" rIns="0" bIns="0" rtlCol="0" anchor="t">
            <a:spAutoFit/>
          </a:bodyPr>
          <a:lstStyle/>
          <a:p>
            <a:pPr>
              <a:lnSpc>
                <a:spcPts val="5599"/>
              </a:lnSpc>
            </a:pPr>
            <a:r>
              <a:rPr lang="en-US" sz="3999">
                <a:solidFill>
                  <a:srgbClr val="231F20"/>
                </a:solidFill>
                <a:latin typeface="Literata Bold"/>
              </a:rPr>
              <a:t>THIẾT KẾ MÀN HÌNH ỨNG DỤNG</a:t>
            </a:r>
          </a:p>
        </p:txBody>
      </p:sp>
      <p:sp>
        <p:nvSpPr>
          <p:cNvPr id="17" name="TextBox 17"/>
          <p:cNvSpPr txBox="1"/>
          <p:nvPr/>
        </p:nvSpPr>
        <p:spPr>
          <a:xfrm>
            <a:off x="2981084" y="4084183"/>
            <a:ext cx="8941625" cy="669925"/>
          </a:xfrm>
          <a:prstGeom prst="rect">
            <a:avLst/>
          </a:prstGeom>
        </p:spPr>
        <p:txBody>
          <a:bodyPr lIns="0" tIns="0" rIns="0" bIns="0" rtlCol="0" anchor="t">
            <a:spAutoFit/>
          </a:bodyPr>
          <a:lstStyle/>
          <a:p>
            <a:pPr>
              <a:lnSpc>
                <a:spcPts val="5599"/>
              </a:lnSpc>
            </a:pPr>
            <a:r>
              <a:rPr lang="en-US" sz="3999">
                <a:solidFill>
                  <a:srgbClr val="231F20"/>
                </a:solidFill>
                <a:latin typeface="Literata Bold"/>
              </a:rPr>
              <a:t>MÀN HÌNH QUẢN LÝ NHÂN VIÊN</a:t>
            </a:r>
          </a:p>
        </p:txBody>
      </p:sp>
      <p:sp>
        <p:nvSpPr>
          <p:cNvPr id="28" name="TextBox 11">
            <a:extLst>
              <a:ext uri="{FF2B5EF4-FFF2-40B4-BE49-F238E27FC236}">
                <a16:creationId xmlns:a16="http://schemas.microsoft.com/office/drawing/2014/main" id="{B5E346F6-7647-6F88-7734-AEF8FE282D4B}"/>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solidFill>
                  <a:schemeClr val="bg1"/>
                </a:solidFill>
                <a:latin typeface="Literata Bold"/>
              </a:rPr>
              <a:t>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35" b="-235"/>
            </a:stretch>
          </a:blipFill>
        </p:spPr>
        <p:txBody>
          <a:bodyPr/>
          <a:lstStyle/>
          <a:p>
            <a:endParaRPr lang="en-US"/>
          </a:p>
        </p:txBody>
      </p:sp>
      <p:sp>
        <p:nvSpPr>
          <p:cNvPr id="13" name="TextBox 11">
            <a:extLst>
              <a:ext uri="{FF2B5EF4-FFF2-40B4-BE49-F238E27FC236}">
                <a16:creationId xmlns:a16="http://schemas.microsoft.com/office/drawing/2014/main" id="{20839978-69BF-E755-7843-FA51D3337F96}"/>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latin typeface="Literata Bold"/>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5124" y="9453937"/>
            <a:ext cx="19216058" cy="833063"/>
            <a:chOff x="0" y="0"/>
            <a:chExt cx="5061019" cy="219408"/>
          </a:xfrm>
        </p:grpSpPr>
        <p:sp>
          <p:nvSpPr>
            <p:cNvPr id="3" name="Freeform 3"/>
            <p:cNvSpPr/>
            <p:nvPr/>
          </p:nvSpPr>
          <p:spPr>
            <a:xfrm>
              <a:off x="0" y="0"/>
              <a:ext cx="5061019" cy="219408"/>
            </a:xfrm>
            <a:custGeom>
              <a:avLst/>
              <a:gdLst/>
              <a:ahLst/>
              <a:cxnLst/>
              <a:rect l="l" t="t" r="r" b="b"/>
              <a:pathLst>
                <a:path w="5061019" h="219408">
                  <a:moveTo>
                    <a:pt x="0" y="0"/>
                  </a:moveTo>
                  <a:lnTo>
                    <a:pt x="5061019" y="0"/>
                  </a:lnTo>
                  <a:lnTo>
                    <a:pt x="5061019" y="219408"/>
                  </a:lnTo>
                  <a:lnTo>
                    <a:pt x="0" y="219408"/>
                  </a:lnTo>
                  <a:close/>
                </a:path>
              </a:pathLst>
            </a:custGeom>
            <a:solidFill>
              <a:srgbClr val="004AAD"/>
            </a:solidFill>
          </p:spPr>
          <p:txBody>
            <a:bodyPr/>
            <a:lstStyle/>
            <a:p>
              <a:endParaRPr lang="en-US"/>
            </a:p>
          </p:txBody>
        </p:sp>
        <p:sp>
          <p:nvSpPr>
            <p:cNvPr id="4" name="TextBox 4"/>
            <p:cNvSpPr txBox="1"/>
            <p:nvPr/>
          </p:nvSpPr>
          <p:spPr>
            <a:xfrm>
              <a:off x="0" y="-38100"/>
              <a:ext cx="5061019" cy="25750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9122905" y="5545158"/>
            <a:ext cx="631167" cy="63116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729EDD"/>
              </a:solidFill>
              <a:prstDash val="lgDash"/>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1946505">
            <a:off x="3938201" y="1187446"/>
            <a:ext cx="489464" cy="537135"/>
          </a:xfrm>
          <a:custGeom>
            <a:avLst/>
            <a:gdLst/>
            <a:ahLst/>
            <a:cxnLst/>
            <a:rect l="l" t="t" r="r" b="b"/>
            <a:pathLst>
              <a:path w="489464" h="537135">
                <a:moveTo>
                  <a:pt x="0" y="0"/>
                </a:moveTo>
                <a:lnTo>
                  <a:pt x="489464" y="0"/>
                </a:lnTo>
                <a:lnTo>
                  <a:pt x="489464" y="537135"/>
                </a:lnTo>
                <a:lnTo>
                  <a:pt x="0" y="537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1946505">
            <a:off x="17014568" y="5907758"/>
            <a:ext cx="489464" cy="537135"/>
          </a:xfrm>
          <a:custGeom>
            <a:avLst/>
            <a:gdLst/>
            <a:ahLst/>
            <a:cxnLst/>
            <a:rect l="l" t="t" r="r" b="b"/>
            <a:pathLst>
              <a:path w="489464" h="537135">
                <a:moveTo>
                  <a:pt x="0" y="0"/>
                </a:moveTo>
                <a:lnTo>
                  <a:pt x="489464" y="0"/>
                </a:lnTo>
                <a:lnTo>
                  <a:pt x="489464" y="537135"/>
                </a:lnTo>
                <a:lnTo>
                  <a:pt x="0" y="537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456357" y="1813952"/>
            <a:ext cx="8154371" cy="5901726"/>
          </a:xfrm>
          <a:custGeom>
            <a:avLst/>
            <a:gdLst/>
            <a:ahLst/>
            <a:cxnLst/>
            <a:rect l="l" t="t" r="r" b="b"/>
            <a:pathLst>
              <a:path w="8154371" h="5901726">
                <a:moveTo>
                  <a:pt x="0" y="0"/>
                </a:moveTo>
                <a:lnTo>
                  <a:pt x="8154370" y="0"/>
                </a:lnTo>
                <a:lnTo>
                  <a:pt x="8154370" y="5901726"/>
                </a:lnTo>
                <a:lnTo>
                  <a:pt x="0" y="59017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9754072" y="4067773"/>
            <a:ext cx="7383190" cy="1060451"/>
          </a:xfrm>
          <a:prstGeom prst="rect">
            <a:avLst/>
          </a:prstGeom>
        </p:spPr>
        <p:txBody>
          <a:bodyPr lIns="0" tIns="0" rIns="0" bIns="0" rtlCol="0" anchor="t">
            <a:spAutoFit/>
          </a:bodyPr>
          <a:lstStyle/>
          <a:p>
            <a:pPr>
              <a:lnSpc>
                <a:spcPts val="8000"/>
              </a:lnSpc>
            </a:pPr>
            <a:r>
              <a:rPr lang="en-US" sz="8000">
                <a:solidFill>
                  <a:srgbClr val="231F20"/>
                </a:solidFill>
                <a:latin typeface="Literata Bold"/>
              </a:rPr>
              <a:t>5. HIỆN THỰC</a:t>
            </a:r>
          </a:p>
        </p:txBody>
      </p:sp>
      <p:sp>
        <p:nvSpPr>
          <p:cNvPr id="22" name="TextBox 11">
            <a:extLst>
              <a:ext uri="{FF2B5EF4-FFF2-40B4-BE49-F238E27FC236}">
                <a16:creationId xmlns:a16="http://schemas.microsoft.com/office/drawing/2014/main" id="{46D64141-1668-B5EF-02FA-D80BB5132F4F}"/>
              </a:ext>
            </a:extLst>
          </p:cNvPr>
          <p:cNvSpPr txBox="1"/>
          <p:nvPr/>
        </p:nvSpPr>
        <p:spPr>
          <a:xfrm>
            <a:off x="17068800" y="9715500"/>
            <a:ext cx="609600" cy="538609"/>
          </a:xfrm>
          <a:prstGeom prst="rect">
            <a:avLst/>
          </a:prstGeom>
        </p:spPr>
        <p:txBody>
          <a:bodyPr wrap="square" lIns="0" tIns="0" rIns="0" bIns="0" rtlCol="0" anchor="t">
            <a:spAutoFit/>
          </a:bodyPr>
          <a:lstStyle/>
          <a:p>
            <a:pPr>
              <a:lnSpc>
                <a:spcPts val="4200"/>
              </a:lnSpc>
            </a:pPr>
            <a:r>
              <a:rPr lang="en-US" sz="4000">
                <a:solidFill>
                  <a:schemeClr val="bg1"/>
                </a:solidFill>
                <a:latin typeface="Literata Bold"/>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5124" y="9453937"/>
            <a:ext cx="19216058" cy="833063"/>
            <a:chOff x="0" y="0"/>
            <a:chExt cx="5061019" cy="219408"/>
          </a:xfrm>
        </p:grpSpPr>
        <p:sp>
          <p:nvSpPr>
            <p:cNvPr id="3" name="Freeform 3"/>
            <p:cNvSpPr/>
            <p:nvPr/>
          </p:nvSpPr>
          <p:spPr>
            <a:xfrm>
              <a:off x="0" y="0"/>
              <a:ext cx="5061019" cy="219408"/>
            </a:xfrm>
            <a:custGeom>
              <a:avLst/>
              <a:gdLst/>
              <a:ahLst/>
              <a:cxnLst/>
              <a:rect l="l" t="t" r="r" b="b"/>
              <a:pathLst>
                <a:path w="5061019" h="219408">
                  <a:moveTo>
                    <a:pt x="0" y="0"/>
                  </a:moveTo>
                  <a:lnTo>
                    <a:pt x="5061019" y="0"/>
                  </a:lnTo>
                  <a:lnTo>
                    <a:pt x="5061019" y="219408"/>
                  </a:lnTo>
                  <a:lnTo>
                    <a:pt x="0" y="219408"/>
                  </a:lnTo>
                  <a:close/>
                </a:path>
              </a:pathLst>
            </a:custGeom>
            <a:solidFill>
              <a:srgbClr val="004AAD"/>
            </a:solidFill>
          </p:spPr>
          <p:txBody>
            <a:bodyPr/>
            <a:lstStyle/>
            <a:p>
              <a:endParaRPr lang="en-US"/>
            </a:p>
          </p:txBody>
        </p:sp>
        <p:sp>
          <p:nvSpPr>
            <p:cNvPr id="4" name="TextBox 4"/>
            <p:cNvSpPr txBox="1"/>
            <p:nvPr/>
          </p:nvSpPr>
          <p:spPr>
            <a:xfrm>
              <a:off x="0" y="-38100"/>
              <a:ext cx="5061019" cy="257508"/>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5" name="Table 5"/>
          <p:cNvGraphicFramePr>
            <a:graphicFrameLocks noGrp="1"/>
          </p:cNvGraphicFramePr>
          <p:nvPr/>
        </p:nvGraphicFramePr>
        <p:xfrm>
          <a:off x="1028700" y="1698327"/>
          <a:ext cx="16563124" cy="1943100"/>
        </p:xfrm>
        <a:graphic>
          <a:graphicData uri="http://schemas.openxmlformats.org/drawingml/2006/table">
            <a:tbl>
              <a:tblPr/>
              <a:tblGrid>
                <a:gridCol w="7416502">
                  <a:extLst>
                    <a:ext uri="{9D8B030D-6E8A-4147-A177-3AD203B41FA5}">
                      <a16:colId xmlns:a16="http://schemas.microsoft.com/office/drawing/2014/main" val="20000"/>
                    </a:ext>
                  </a:extLst>
                </a:gridCol>
                <a:gridCol w="2789846">
                  <a:extLst>
                    <a:ext uri="{9D8B030D-6E8A-4147-A177-3AD203B41FA5}">
                      <a16:colId xmlns:a16="http://schemas.microsoft.com/office/drawing/2014/main" val="20001"/>
                    </a:ext>
                  </a:extLst>
                </a:gridCol>
                <a:gridCol w="2595575">
                  <a:extLst>
                    <a:ext uri="{9D8B030D-6E8A-4147-A177-3AD203B41FA5}">
                      <a16:colId xmlns:a16="http://schemas.microsoft.com/office/drawing/2014/main" val="20002"/>
                    </a:ext>
                  </a:extLst>
                </a:gridCol>
                <a:gridCol w="3761201">
                  <a:extLst>
                    <a:ext uri="{9D8B030D-6E8A-4147-A177-3AD203B41FA5}">
                      <a16:colId xmlns:a16="http://schemas.microsoft.com/office/drawing/2014/main" val="20003"/>
                    </a:ext>
                  </a:extLst>
                </a:gridCol>
              </a:tblGrid>
              <a:tr h="971550">
                <a:tc>
                  <a:txBody>
                    <a:bodyPr/>
                    <a:lstStyle/>
                    <a:p>
                      <a:pPr algn="l">
                        <a:lnSpc>
                          <a:spcPts val="3500"/>
                        </a:lnSpc>
                        <a:defRPr/>
                      </a:pPr>
                      <a:r>
                        <a:rPr lang="en-US" sz="2500">
                          <a:solidFill>
                            <a:srgbClr val="000000"/>
                          </a:solidFill>
                          <a:latin typeface="Literata Bold"/>
                        </a:rPr>
                        <a:t>CPU</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500"/>
                        </a:lnSpc>
                        <a:defRPr/>
                      </a:pPr>
                      <a:r>
                        <a:rPr lang="en-US" sz="2500">
                          <a:solidFill>
                            <a:srgbClr val="000000"/>
                          </a:solidFill>
                          <a:latin typeface="Literata Bold"/>
                        </a:rPr>
                        <a:t>RAM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500"/>
                        </a:lnSpc>
                        <a:defRPr/>
                      </a:pPr>
                      <a:r>
                        <a:rPr lang="en-US" sz="2500">
                          <a:solidFill>
                            <a:srgbClr val="000000"/>
                          </a:solidFill>
                          <a:latin typeface="Literata Bold"/>
                        </a:rPr>
                        <a:t>HDD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500"/>
                        </a:lnSpc>
                        <a:defRPr/>
                      </a:pPr>
                      <a:r>
                        <a:rPr lang="en-US" sz="2500">
                          <a:solidFill>
                            <a:srgbClr val="000000"/>
                          </a:solidFill>
                          <a:latin typeface="Literata Bold"/>
                        </a:rPr>
                        <a:t>Architecture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71550">
                <a:tc>
                  <a:txBody>
                    <a:bodyPr/>
                    <a:lstStyle/>
                    <a:p>
                      <a:pPr algn="l">
                        <a:lnSpc>
                          <a:spcPts val="3500"/>
                        </a:lnSpc>
                        <a:defRPr/>
                      </a:pPr>
                      <a:r>
                        <a:rPr lang="en-US" sz="2500">
                          <a:solidFill>
                            <a:srgbClr val="000000"/>
                          </a:solidFill>
                          <a:latin typeface="Literata"/>
                        </a:rPr>
                        <a:t>Intel Core i5, 2.3 GHz</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500"/>
                        </a:lnSpc>
                        <a:defRPr/>
                      </a:pPr>
                      <a:r>
                        <a:rPr lang="en-US" sz="2500">
                          <a:solidFill>
                            <a:srgbClr val="000000"/>
                          </a:solidFill>
                          <a:latin typeface="Literata"/>
                        </a:rPr>
                        <a:t>4 GB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500"/>
                        </a:lnSpc>
                        <a:defRPr/>
                      </a:pPr>
                      <a:r>
                        <a:rPr lang="en-US" sz="2500">
                          <a:solidFill>
                            <a:srgbClr val="000000"/>
                          </a:solidFill>
                          <a:latin typeface="Literata"/>
                        </a:rPr>
                        <a:t>500 GB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500"/>
                        </a:lnSpc>
                        <a:defRPr/>
                      </a:pPr>
                      <a:r>
                        <a:rPr lang="en-US" sz="2500">
                          <a:solidFill>
                            <a:srgbClr val="000000"/>
                          </a:solidFill>
                          <a:latin typeface="Literata"/>
                        </a:rPr>
                        <a:t>64 bit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6" name="Table 6"/>
          <p:cNvGraphicFramePr>
            <a:graphicFrameLocks noGrp="1"/>
          </p:cNvGraphicFramePr>
          <p:nvPr/>
        </p:nvGraphicFramePr>
        <p:xfrm>
          <a:off x="1028700" y="4930477"/>
          <a:ext cx="16563125" cy="3800476"/>
        </p:xfrm>
        <a:graphic>
          <a:graphicData uri="http://schemas.openxmlformats.org/drawingml/2006/table">
            <a:tbl>
              <a:tblPr/>
              <a:tblGrid>
                <a:gridCol w="5826149">
                  <a:extLst>
                    <a:ext uri="{9D8B030D-6E8A-4147-A177-3AD203B41FA5}">
                      <a16:colId xmlns:a16="http://schemas.microsoft.com/office/drawing/2014/main" val="20000"/>
                    </a:ext>
                  </a:extLst>
                </a:gridCol>
                <a:gridCol w="5215934">
                  <a:extLst>
                    <a:ext uri="{9D8B030D-6E8A-4147-A177-3AD203B41FA5}">
                      <a16:colId xmlns:a16="http://schemas.microsoft.com/office/drawing/2014/main" val="20001"/>
                    </a:ext>
                  </a:extLst>
                </a:gridCol>
                <a:gridCol w="5521042">
                  <a:extLst>
                    <a:ext uri="{9D8B030D-6E8A-4147-A177-3AD203B41FA5}">
                      <a16:colId xmlns:a16="http://schemas.microsoft.com/office/drawing/2014/main" val="20002"/>
                    </a:ext>
                  </a:extLst>
                </a:gridCol>
              </a:tblGrid>
              <a:tr h="950119">
                <a:tc>
                  <a:txBody>
                    <a:bodyPr/>
                    <a:lstStyle/>
                    <a:p>
                      <a:pPr algn="l">
                        <a:lnSpc>
                          <a:spcPts val="3500"/>
                        </a:lnSpc>
                        <a:defRPr/>
                      </a:pPr>
                      <a:r>
                        <a:rPr lang="en-US" sz="2500">
                          <a:solidFill>
                            <a:srgbClr val="000000"/>
                          </a:solidFill>
                          <a:latin typeface="Literata Bold"/>
                        </a:rPr>
                        <a:t>Tên phần mềm</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500"/>
                        </a:lnSpc>
                        <a:defRPr/>
                      </a:pPr>
                      <a:r>
                        <a:rPr lang="en-US" sz="2500">
                          <a:solidFill>
                            <a:srgbClr val="000000"/>
                          </a:solidFill>
                          <a:latin typeface="Literata Bold"/>
                        </a:rPr>
                        <a:t>Phiên bản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500"/>
                        </a:lnSpc>
                        <a:defRPr/>
                      </a:pPr>
                      <a:r>
                        <a:rPr lang="en-US" sz="2500">
                          <a:solidFill>
                            <a:srgbClr val="000000"/>
                          </a:solidFill>
                          <a:latin typeface="Literata Bold"/>
                        </a:rPr>
                        <a:t>Loại</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50119">
                <a:tc>
                  <a:txBody>
                    <a:bodyPr/>
                    <a:lstStyle/>
                    <a:p>
                      <a:pPr algn="l">
                        <a:lnSpc>
                          <a:spcPts val="3500"/>
                        </a:lnSpc>
                        <a:defRPr/>
                      </a:pPr>
                      <a:r>
                        <a:rPr lang="en-US" sz="2500">
                          <a:solidFill>
                            <a:srgbClr val="000000"/>
                          </a:solidFill>
                          <a:latin typeface="Literata"/>
                        </a:rPr>
                        <a:t>Eclipse IDE for Java EE Developers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500"/>
                        </a:lnSpc>
                        <a:defRPr/>
                      </a:pPr>
                      <a:r>
                        <a:rPr lang="en-US" sz="2500">
                          <a:solidFill>
                            <a:srgbClr val="000000"/>
                          </a:solidFill>
                          <a:latin typeface="Literata"/>
                        </a:rPr>
                        <a:t>12.0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500"/>
                        </a:lnSpc>
                        <a:defRPr/>
                      </a:pPr>
                      <a:r>
                        <a:rPr lang="en-US" sz="2500">
                          <a:solidFill>
                            <a:srgbClr val="000000"/>
                          </a:solidFill>
                          <a:latin typeface="Literata"/>
                        </a:rPr>
                        <a:t>IDE cho Java</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50119">
                <a:tc>
                  <a:txBody>
                    <a:bodyPr/>
                    <a:lstStyle/>
                    <a:p>
                      <a:pPr algn="l">
                        <a:lnSpc>
                          <a:spcPts val="3500"/>
                        </a:lnSpc>
                        <a:defRPr/>
                      </a:pPr>
                      <a:r>
                        <a:rPr lang="en-US" sz="2500">
                          <a:solidFill>
                            <a:srgbClr val="000000"/>
                          </a:solidFill>
                          <a:latin typeface="Literata"/>
                        </a:rPr>
                        <a:t>Microsoft SQL Server 2008</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500"/>
                        </a:lnSpc>
                        <a:defRPr/>
                      </a:pPr>
                      <a:r>
                        <a:rPr lang="en-US" sz="2500">
                          <a:solidFill>
                            <a:srgbClr val="000000"/>
                          </a:solidFill>
                          <a:latin typeface="Literata"/>
                        </a:rPr>
                        <a:t>19.0.1084.56</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500"/>
                        </a:lnSpc>
                        <a:defRPr/>
                      </a:pPr>
                      <a:r>
                        <a:rPr lang="en-US" sz="2500">
                          <a:solidFill>
                            <a:srgbClr val="000000"/>
                          </a:solidFill>
                          <a:latin typeface="Literata"/>
                        </a:rPr>
                        <a:t>Hệ quản trị cơ sở dữ liệu</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50119">
                <a:tc>
                  <a:txBody>
                    <a:bodyPr/>
                    <a:lstStyle/>
                    <a:p>
                      <a:pPr algn="l">
                        <a:lnSpc>
                          <a:spcPts val="3500"/>
                        </a:lnSpc>
                        <a:defRPr/>
                      </a:pPr>
                      <a:r>
                        <a:rPr lang="en-US" sz="2500">
                          <a:solidFill>
                            <a:srgbClr val="000000"/>
                          </a:solidFill>
                          <a:latin typeface="Literata"/>
                        </a:rPr>
                        <a:t>Microsoft Windows 10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500"/>
                        </a:lnSpc>
                        <a:defRPr/>
                      </a:pPr>
                      <a:r>
                        <a:rPr lang="en-US" sz="2500">
                          <a:solidFill>
                            <a:srgbClr val="000000"/>
                          </a:solidFill>
                          <a:latin typeface="Literata"/>
                        </a:rPr>
                        <a:t>10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500"/>
                        </a:lnSpc>
                        <a:defRPr/>
                      </a:pPr>
                      <a:r>
                        <a:rPr lang="en-US" sz="2500">
                          <a:solidFill>
                            <a:srgbClr val="000000"/>
                          </a:solidFill>
                          <a:latin typeface="Literata"/>
                        </a:rPr>
                        <a:t>Hệ điều hành</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7" name="TextBox 7"/>
          <p:cNvSpPr txBox="1"/>
          <p:nvPr/>
        </p:nvSpPr>
        <p:spPr>
          <a:xfrm>
            <a:off x="1028700" y="574377"/>
            <a:ext cx="6370943" cy="669925"/>
          </a:xfrm>
          <a:prstGeom prst="rect">
            <a:avLst/>
          </a:prstGeom>
        </p:spPr>
        <p:txBody>
          <a:bodyPr lIns="0" tIns="0" rIns="0" bIns="0" rtlCol="0" anchor="t">
            <a:spAutoFit/>
          </a:bodyPr>
          <a:lstStyle/>
          <a:p>
            <a:pPr>
              <a:lnSpc>
                <a:spcPts val="5599"/>
              </a:lnSpc>
            </a:pPr>
            <a:r>
              <a:rPr lang="en-US" sz="3999">
                <a:solidFill>
                  <a:srgbClr val="231F20"/>
                </a:solidFill>
                <a:latin typeface="Literata Bold"/>
              </a:rPr>
              <a:t>1. Phần cứng</a:t>
            </a:r>
          </a:p>
        </p:txBody>
      </p:sp>
      <p:sp>
        <p:nvSpPr>
          <p:cNvPr id="8" name="TextBox 8"/>
          <p:cNvSpPr txBox="1"/>
          <p:nvPr/>
        </p:nvSpPr>
        <p:spPr>
          <a:xfrm>
            <a:off x="1028700" y="3936702"/>
            <a:ext cx="6370943" cy="669925"/>
          </a:xfrm>
          <a:prstGeom prst="rect">
            <a:avLst/>
          </a:prstGeom>
        </p:spPr>
        <p:txBody>
          <a:bodyPr lIns="0" tIns="0" rIns="0" bIns="0" rtlCol="0" anchor="t">
            <a:spAutoFit/>
          </a:bodyPr>
          <a:lstStyle/>
          <a:p>
            <a:pPr>
              <a:lnSpc>
                <a:spcPts val="5599"/>
              </a:lnSpc>
            </a:pPr>
            <a:r>
              <a:rPr lang="en-US" sz="3999">
                <a:solidFill>
                  <a:srgbClr val="231F20"/>
                </a:solidFill>
                <a:latin typeface="Literata Bold"/>
              </a:rPr>
              <a:t>2. Phần mềm</a:t>
            </a:r>
          </a:p>
        </p:txBody>
      </p:sp>
      <p:sp>
        <p:nvSpPr>
          <p:cNvPr id="19" name="TextBox 11">
            <a:extLst>
              <a:ext uri="{FF2B5EF4-FFF2-40B4-BE49-F238E27FC236}">
                <a16:creationId xmlns:a16="http://schemas.microsoft.com/office/drawing/2014/main" id="{42E4A3F8-F96D-1A55-A8C4-B9D6246E172B}"/>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solidFill>
                  <a:schemeClr val="bg1"/>
                </a:solidFill>
                <a:latin typeface="Literata Bold"/>
              </a:rPr>
              <a:t>27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46505">
            <a:off x="433359" y="596852"/>
            <a:ext cx="489464" cy="537135"/>
          </a:xfrm>
          <a:custGeom>
            <a:avLst/>
            <a:gdLst/>
            <a:ahLst/>
            <a:cxnLst/>
            <a:rect l="l" t="t" r="r" b="b"/>
            <a:pathLst>
              <a:path w="489464" h="537135">
                <a:moveTo>
                  <a:pt x="0" y="0"/>
                </a:moveTo>
                <a:lnTo>
                  <a:pt x="489464" y="0"/>
                </a:lnTo>
                <a:lnTo>
                  <a:pt x="489464" y="537134"/>
                </a:lnTo>
                <a:lnTo>
                  <a:pt x="0" y="537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7259300" y="397533"/>
            <a:ext cx="631167" cy="63116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729EDD"/>
              </a:solidFill>
              <a:prstDash val="lgDash"/>
              <a:miter/>
            </a:ln>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028700" y="1009650"/>
            <a:ext cx="631167" cy="63116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729EDD"/>
              </a:solidFill>
              <a:prstDash val="lgDash"/>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464029" y="9639941"/>
            <a:ext cx="19216058" cy="973572"/>
            <a:chOff x="0" y="0"/>
            <a:chExt cx="5061019" cy="256414"/>
          </a:xfrm>
        </p:grpSpPr>
        <p:sp>
          <p:nvSpPr>
            <p:cNvPr id="10" name="Freeform 10"/>
            <p:cNvSpPr/>
            <p:nvPr/>
          </p:nvSpPr>
          <p:spPr>
            <a:xfrm>
              <a:off x="0" y="0"/>
              <a:ext cx="5061019" cy="256414"/>
            </a:xfrm>
            <a:custGeom>
              <a:avLst/>
              <a:gdLst/>
              <a:ahLst/>
              <a:cxnLst/>
              <a:rect l="l" t="t" r="r" b="b"/>
              <a:pathLst>
                <a:path w="5061019" h="256414">
                  <a:moveTo>
                    <a:pt x="0" y="0"/>
                  </a:moveTo>
                  <a:lnTo>
                    <a:pt x="5061019" y="0"/>
                  </a:lnTo>
                  <a:lnTo>
                    <a:pt x="5061019" y="256414"/>
                  </a:lnTo>
                  <a:lnTo>
                    <a:pt x="0" y="256414"/>
                  </a:lnTo>
                  <a:close/>
                </a:path>
              </a:pathLst>
            </a:custGeom>
            <a:solidFill>
              <a:srgbClr val="004AAD"/>
            </a:solidFill>
          </p:spPr>
          <p:txBody>
            <a:bodyPr/>
            <a:lstStyle/>
            <a:p>
              <a:endParaRPr lang="en-US"/>
            </a:p>
          </p:txBody>
        </p:sp>
        <p:sp>
          <p:nvSpPr>
            <p:cNvPr id="11" name="TextBox 11"/>
            <p:cNvSpPr txBox="1"/>
            <p:nvPr/>
          </p:nvSpPr>
          <p:spPr>
            <a:xfrm>
              <a:off x="0" y="-38100"/>
              <a:ext cx="5061019" cy="294514"/>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12" name="Table 12"/>
          <p:cNvGraphicFramePr>
            <a:graphicFrameLocks noGrp="1"/>
          </p:cNvGraphicFramePr>
          <p:nvPr/>
        </p:nvGraphicFramePr>
        <p:xfrm>
          <a:off x="1449280" y="2001256"/>
          <a:ext cx="15732510" cy="6285249"/>
        </p:xfrm>
        <a:graphic>
          <a:graphicData uri="http://schemas.openxmlformats.org/drawingml/2006/table">
            <a:tbl>
              <a:tblPr/>
              <a:tblGrid>
                <a:gridCol w="5580326">
                  <a:extLst>
                    <a:ext uri="{9D8B030D-6E8A-4147-A177-3AD203B41FA5}">
                      <a16:colId xmlns:a16="http://schemas.microsoft.com/office/drawing/2014/main" val="20000"/>
                    </a:ext>
                  </a:extLst>
                </a:gridCol>
                <a:gridCol w="5076092">
                  <a:extLst>
                    <a:ext uri="{9D8B030D-6E8A-4147-A177-3AD203B41FA5}">
                      <a16:colId xmlns:a16="http://schemas.microsoft.com/office/drawing/2014/main" val="20001"/>
                    </a:ext>
                  </a:extLst>
                </a:gridCol>
                <a:gridCol w="5076092">
                  <a:extLst>
                    <a:ext uri="{9D8B030D-6E8A-4147-A177-3AD203B41FA5}">
                      <a16:colId xmlns:a16="http://schemas.microsoft.com/office/drawing/2014/main" val="20002"/>
                    </a:ext>
                  </a:extLst>
                </a:gridCol>
              </a:tblGrid>
              <a:tr h="1239215">
                <a:tc gridSpan="3">
                  <a:txBody>
                    <a:bodyPr/>
                    <a:lstStyle/>
                    <a:p>
                      <a:pPr algn="ctr">
                        <a:lnSpc>
                          <a:spcPts val="4759"/>
                        </a:lnSpc>
                        <a:defRPr/>
                      </a:pPr>
                      <a:r>
                        <a:rPr lang="en-US" sz="3399">
                          <a:solidFill>
                            <a:srgbClr val="FFF4EA"/>
                          </a:solidFill>
                          <a:latin typeface="Literata Bold"/>
                        </a:rPr>
                        <a:t>Báo cáo kết quả kiểm thử (Testcasereport)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004E80"/>
                    </a:solidFill>
                  </a:tcPr>
                </a:tc>
                <a:tc hMerge="1">
                  <a:txBody>
                    <a:bodyPr/>
                    <a:lstStyle/>
                    <a:p>
                      <a:pPr algn="ctr">
                        <a:lnSpc>
                          <a:spcPts val="4759"/>
                        </a:lnSpc>
                        <a:defRPr/>
                      </a:pPr>
                      <a:r>
                        <a:rPr lang="en-US" sz="3399">
                          <a:solidFill>
                            <a:srgbClr val="FFF4EA"/>
                          </a:solidFill>
                          <a:latin typeface="Literata Bold"/>
                        </a:rPr>
                        <a:t>Báo cáo kết quả kiểm thử (Testcasereport)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004E80"/>
                    </a:solidFill>
                  </a:tcPr>
                </a:tc>
                <a:tc hMerge="1">
                  <a:txBody>
                    <a:bodyPr/>
                    <a:lstStyle/>
                    <a:p>
                      <a:pPr algn="ctr">
                        <a:lnSpc>
                          <a:spcPts val="4759"/>
                        </a:lnSpc>
                        <a:defRPr/>
                      </a:pPr>
                      <a:r>
                        <a:rPr lang="en-US" sz="3399">
                          <a:solidFill>
                            <a:srgbClr val="FFF4EA"/>
                          </a:solidFill>
                          <a:latin typeface="Literata Bold"/>
                        </a:rPr>
                        <a:t>Báo cáo kết quả kiểm thử (Testcasereport)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004E80"/>
                    </a:solidFill>
                  </a:tcPr>
                </a:tc>
                <a:extLst>
                  <a:ext uri="{0D108BD9-81ED-4DB2-BD59-A6C34878D82A}">
                    <a16:rowId xmlns:a16="http://schemas.microsoft.com/office/drawing/2014/main" val="10000"/>
                  </a:ext>
                </a:extLst>
              </a:tr>
              <a:tr h="1703348">
                <a:tc>
                  <a:txBody>
                    <a:bodyPr/>
                    <a:lstStyle/>
                    <a:p>
                      <a:pPr algn="ctr">
                        <a:lnSpc>
                          <a:spcPts val="4759"/>
                        </a:lnSpc>
                        <a:defRPr/>
                      </a:pPr>
                      <a:r>
                        <a:rPr lang="en-US" sz="3399">
                          <a:solidFill>
                            <a:srgbClr val="000000"/>
                          </a:solidFill>
                          <a:latin typeface="Literata Bold"/>
                        </a:rPr>
                        <a:t>Nhóm 11: SmileShop</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4759"/>
                        </a:lnSpc>
                        <a:defRPr/>
                      </a:pPr>
                      <a:r>
                        <a:rPr lang="en-US" sz="3399">
                          <a:solidFill>
                            <a:srgbClr val="000000"/>
                          </a:solidFill>
                          <a:latin typeface="Literata Bold"/>
                        </a:rPr>
                        <a:t>Passed:</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4759"/>
                        </a:lnSpc>
                        <a:defRPr/>
                      </a:pPr>
                      <a:r>
                        <a:rPr lang="en-US" sz="3399">
                          <a:solidFill>
                            <a:srgbClr val="000000"/>
                          </a:solidFill>
                          <a:latin typeface="Literata Bold"/>
                        </a:rPr>
                        <a:t>65</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84473">
                <a:tc>
                  <a:txBody>
                    <a:bodyPr/>
                    <a:lstStyle/>
                    <a:p>
                      <a:pPr algn="ctr">
                        <a:lnSpc>
                          <a:spcPts val="4759"/>
                        </a:lnSpc>
                        <a:defRPr/>
                      </a:pPr>
                      <a:r>
                        <a:rPr lang="en-US" sz="3399">
                          <a:solidFill>
                            <a:srgbClr val="000000"/>
                          </a:solidFill>
                          <a:latin typeface="Literata Bold"/>
                        </a:rPr>
                        <a:t>Mã lớp: DHKTPM17A</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4759"/>
                        </a:lnSpc>
                        <a:defRPr/>
                      </a:pPr>
                      <a:r>
                        <a:rPr lang="en-US" sz="3399">
                          <a:solidFill>
                            <a:srgbClr val="000000"/>
                          </a:solidFill>
                          <a:latin typeface="Literata Bold"/>
                        </a:rPr>
                        <a:t>Failed:</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4759"/>
                        </a:lnSpc>
                        <a:defRPr/>
                      </a:pPr>
                      <a:r>
                        <a:rPr lang="en-US" sz="3399">
                          <a:solidFill>
                            <a:srgbClr val="000000"/>
                          </a:solidFill>
                          <a:latin typeface="Literata Bold"/>
                        </a:rPr>
                        <a:t>6</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58213">
                <a:tc>
                  <a:txBody>
                    <a:bodyPr/>
                    <a:lstStyle/>
                    <a:p>
                      <a:pPr algn="ctr">
                        <a:lnSpc>
                          <a:spcPts val="4759"/>
                        </a:lnSpc>
                        <a:defRPr/>
                      </a:pPr>
                      <a:r>
                        <a:rPr lang="en-US" sz="3399">
                          <a:solidFill>
                            <a:srgbClr val="000000"/>
                          </a:solidFill>
                          <a:latin typeface="Literata Bold"/>
                        </a:rPr>
                        <a:t>Tất cả thành viên test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4759"/>
                        </a:lnSpc>
                        <a:defRPr/>
                      </a:pPr>
                      <a:r>
                        <a:rPr lang="en-US" sz="3399">
                          <a:solidFill>
                            <a:srgbClr val="000000"/>
                          </a:solidFill>
                          <a:latin typeface="Literata Bold"/>
                        </a:rPr>
                        <a:t>Tổng số test case: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4759"/>
                        </a:lnSpc>
                        <a:defRPr/>
                      </a:pPr>
                      <a:r>
                        <a:rPr lang="en-US" sz="3399">
                          <a:solidFill>
                            <a:srgbClr val="000000"/>
                          </a:solidFill>
                          <a:latin typeface="Literata Bold"/>
                        </a:rPr>
                        <a:t>71</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3" name="TextBox 13"/>
          <p:cNvSpPr txBox="1"/>
          <p:nvPr/>
        </p:nvSpPr>
        <p:spPr>
          <a:xfrm>
            <a:off x="1449280" y="292758"/>
            <a:ext cx="15389440" cy="920116"/>
          </a:xfrm>
          <a:prstGeom prst="rect">
            <a:avLst/>
          </a:prstGeom>
        </p:spPr>
        <p:txBody>
          <a:bodyPr lIns="0" tIns="0" rIns="0" bIns="0" rtlCol="0" anchor="t">
            <a:spAutoFit/>
          </a:bodyPr>
          <a:lstStyle/>
          <a:p>
            <a:pPr algn="ctr">
              <a:lnSpc>
                <a:spcPts val="7559"/>
              </a:lnSpc>
            </a:pPr>
            <a:r>
              <a:rPr lang="en-US" sz="5399">
                <a:solidFill>
                  <a:srgbClr val="231F20"/>
                </a:solidFill>
                <a:latin typeface="Literata Bold"/>
              </a:rPr>
              <a:t>6. KIỂM THỬ</a:t>
            </a:r>
          </a:p>
        </p:txBody>
      </p:sp>
      <p:sp>
        <p:nvSpPr>
          <p:cNvPr id="24" name="TextBox 11">
            <a:extLst>
              <a:ext uri="{FF2B5EF4-FFF2-40B4-BE49-F238E27FC236}">
                <a16:creationId xmlns:a16="http://schemas.microsoft.com/office/drawing/2014/main" id="{7DBB7CCF-637F-DB54-4833-C83C29E75E1C}"/>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solidFill>
                  <a:schemeClr val="bg1"/>
                </a:solidFill>
                <a:latin typeface="Literata Bold"/>
              </a:rPr>
              <a:t>28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115560"/>
            <a:ext cx="15943905" cy="672719"/>
          </a:xfrm>
          <a:prstGeom prst="rect">
            <a:avLst/>
          </a:prstGeom>
        </p:spPr>
        <p:txBody>
          <a:bodyPr lIns="0" tIns="0" rIns="0" bIns="0" rtlCol="0" anchor="t">
            <a:spAutoFit/>
          </a:bodyPr>
          <a:lstStyle/>
          <a:p>
            <a:pPr marL="839852" lvl="1" indent="-419926">
              <a:lnSpc>
                <a:spcPts val="5446"/>
              </a:lnSpc>
              <a:spcBef>
                <a:spcPct val="0"/>
              </a:spcBef>
              <a:buFont typeface="Arial"/>
              <a:buChar char="•"/>
            </a:pPr>
            <a:r>
              <a:rPr lang="en-US" sz="3890">
                <a:solidFill>
                  <a:srgbClr val="000000"/>
                </a:solidFill>
                <a:latin typeface="Literata"/>
              </a:rPr>
              <a:t>Khảo sát được quy trình phát triển của hệ thống quầy thuốc.</a:t>
            </a:r>
          </a:p>
        </p:txBody>
      </p:sp>
      <p:sp>
        <p:nvSpPr>
          <p:cNvPr id="3" name="TextBox 3"/>
          <p:cNvSpPr txBox="1"/>
          <p:nvPr/>
        </p:nvSpPr>
        <p:spPr>
          <a:xfrm>
            <a:off x="1028700" y="5457825"/>
            <a:ext cx="14990867" cy="672719"/>
          </a:xfrm>
          <a:prstGeom prst="rect">
            <a:avLst/>
          </a:prstGeom>
        </p:spPr>
        <p:txBody>
          <a:bodyPr lIns="0" tIns="0" rIns="0" bIns="0" rtlCol="0" anchor="t">
            <a:spAutoFit/>
          </a:bodyPr>
          <a:lstStyle/>
          <a:p>
            <a:pPr marL="839852" lvl="1" indent="-419926">
              <a:lnSpc>
                <a:spcPts val="5446"/>
              </a:lnSpc>
              <a:spcBef>
                <a:spcPct val="0"/>
              </a:spcBef>
              <a:buFont typeface="Arial"/>
              <a:buChar char="•"/>
            </a:pPr>
            <a:r>
              <a:rPr lang="en-US" sz="3890">
                <a:solidFill>
                  <a:srgbClr val="000000"/>
                </a:solidFill>
                <a:latin typeface="Literata"/>
              </a:rPr>
              <a:t>Phân tích được vai trò của CNTT đời sống thực tế.</a:t>
            </a:r>
          </a:p>
        </p:txBody>
      </p:sp>
      <p:sp>
        <p:nvSpPr>
          <p:cNvPr id="4" name="TextBox 4"/>
          <p:cNvSpPr txBox="1"/>
          <p:nvPr/>
        </p:nvSpPr>
        <p:spPr>
          <a:xfrm>
            <a:off x="1028700" y="3099181"/>
            <a:ext cx="15190760" cy="2044319"/>
          </a:xfrm>
          <a:prstGeom prst="rect">
            <a:avLst/>
          </a:prstGeom>
        </p:spPr>
        <p:txBody>
          <a:bodyPr lIns="0" tIns="0" rIns="0" bIns="0" rtlCol="0" anchor="t">
            <a:spAutoFit/>
          </a:bodyPr>
          <a:lstStyle/>
          <a:p>
            <a:pPr marL="839852" lvl="1" indent="-419926">
              <a:lnSpc>
                <a:spcPts val="5446"/>
              </a:lnSpc>
              <a:spcBef>
                <a:spcPct val="0"/>
              </a:spcBef>
              <a:buFont typeface="Arial"/>
              <a:buChar char="•"/>
            </a:pPr>
            <a:r>
              <a:rPr lang="en-US" sz="3890">
                <a:solidFill>
                  <a:srgbClr val="000000"/>
                </a:solidFill>
                <a:latin typeface="Literata"/>
              </a:rPr>
              <a:t>Phân tích được toàn bộ bài toán từ bước mô tả quy trình quản lý của siêu thị đến việc hiện thực các chức năng của hệt hống.</a:t>
            </a:r>
          </a:p>
        </p:txBody>
      </p:sp>
      <p:sp>
        <p:nvSpPr>
          <p:cNvPr id="5" name="TextBox 5"/>
          <p:cNvSpPr txBox="1"/>
          <p:nvPr/>
        </p:nvSpPr>
        <p:spPr>
          <a:xfrm>
            <a:off x="999792" y="6444869"/>
            <a:ext cx="14990867" cy="1358519"/>
          </a:xfrm>
          <a:prstGeom prst="rect">
            <a:avLst/>
          </a:prstGeom>
        </p:spPr>
        <p:txBody>
          <a:bodyPr lIns="0" tIns="0" rIns="0" bIns="0" rtlCol="0" anchor="t">
            <a:spAutoFit/>
          </a:bodyPr>
          <a:lstStyle/>
          <a:p>
            <a:pPr marL="839852" lvl="1" indent="-419926">
              <a:lnSpc>
                <a:spcPts val="5446"/>
              </a:lnSpc>
              <a:spcBef>
                <a:spcPct val="0"/>
              </a:spcBef>
              <a:buFont typeface="Arial"/>
              <a:buChar char="•"/>
            </a:pPr>
            <a:r>
              <a:rPr lang="en-US" sz="3890">
                <a:solidFill>
                  <a:srgbClr val="000000"/>
                </a:solidFill>
                <a:latin typeface="Literata"/>
              </a:rPr>
              <a:t>Trau dồi những kinh nghiệm cũng như kiến thức quý giá cho quá trình học tập.</a:t>
            </a:r>
          </a:p>
        </p:txBody>
      </p:sp>
      <p:grpSp>
        <p:nvGrpSpPr>
          <p:cNvPr id="6" name="Group 6"/>
          <p:cNvGrpSpPr/>
          <p:nvPr/>
        </p:nvGrpSpPr>
        <p:grpSpPr>
          <a:xfrm rot="1534727">
            <a:off x="16386667" y="10693433"/>
            <a:ext cx="11237485" cy="1543050"/>
            <a:chOff x="0" y="0"/>
            <a:chExt cx="2959667" cy="406400"/>
          </a:xfrm>
        </p:grpSpPr>
        <p:sp>
          <p:nvSpPr>
            <p:cNvPr id="7" name="Freeform 7"/>
            <p:cNvSpPr/>
            <p:nvPr/>
          </p:nvSpPr>
          <p:spPr>
            <a:xfrm>
              <a:off x="0" y="0"/>
              <a:ext cx="2959667" cy="406400"/>
            </a:xfrm>
            <a:custGeom>
              <a:avLst/>
              <a:gdLst/>
              <a:ahLst/>
              <a:cxnLst/>
              <a:rect l="l" t="t" r="r" b="b"/>
              <a:pathLst>
                <a:path w="2959667" h="406400">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598E36"/>
            </a:solidFill>
            <a:ln cap="rnd">
              <a:noFill/>
              <a:prstDash val="solid"/>
              <a:round/>
            </a:ln>
          </p:spPr>
          <p:txBody>
            <a:bodyPr/>
            <a:lstStyle/>
            <a:p>
              <a:endParaRPr lang="en-US"/>
            </a:p>
          </p:txBody>
        </p:sp>
        <p:sp>
          <p:nvSpPr>
            <p:cNvPr id="8" name="TextBox 8"/>
            <p:cNvSpPr txBox="1"/>
            <p:nvPr/>
          </p:nvSpPr>
          <p:spPr>
            <a:xfrm>
              <a:off x="0" y="-38100"/>
              <a:ext cx="2959667" cy="444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534727">
            <a:off x="14283393" y="11651658"/>
            <a:ext cx="11237485" cy="1543050"/>
            <a:chOff x="0" y="0"/>
            <a:chExt cx="2959667" cy="406400"/>
          </a:xfrm>
        </p:grpSpPr>
        <p:sp>
          <p:nvSpPr>
            <p:cNvPr id="10" name="Freeform 10"/>
            <p:cNvSpPr/>
            <p:nvPr/>
          </p:nvSpPr>
          <p:spPr>
            <a:xfrm>
              <a:off x="0" y="0"/>
              <a:ext cx="2959667" cy="406400"/>
            </a:xfrm>
            <a:custGeom>
              <a:avLst/>
              <a:gdLst/>
              <a:ahLst/>
              <a:cxnLst/>
              <a:rect l="l" t="t" r="r" b="b"/>
              <a:pathLst>
                <a:path w="2959667" h="406400">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FFA515"/>
            </a:solidFill>
            <a:ln cap="rnd">
              <a:noFill/>
              <a:prstDash val="solid"/>
              <a:round/>
            </a:ln>
          </p:spPr>
          <p:txBody>
            <a:bodyPr/>
            <a:lstStyle/>
            <a:p>
              <a:endParaRPr lang="en-US"/>
            </a:p>
          </p:txBody>
        </p:sp>
        <p:sp>
          <p:nvSpPr>
            <p:cNvPr id="11" name="TextBox 11"/>
            <p:cNvSpPr txBox="1"/>
            <p:nvPr/>
          </p:nvSpPr>
          <p:spPr>
            <a:xfrm>
              <a:off x="0" y="-38100"/>
              <a:ext cx="2959667" cy="444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1534727">
            <a:off x="16471657" y="9494648"/>
            <a:ext cx="2882434" cy="288243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txBody>
            <a:bodyPr/>
            <a:lstStyle/>
            <a:p>
              <a:endParaRPr lang="en-US"/>
            </a:p>
          </p:txBody>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grpSp>
        <p:nvGrpSpPr>
          <p:cNvPr id="15" name="Group 15"/>
          <p:cNvGrpSpPr/>
          <p:nvPr/>
        </p:nvGrpSpPr>
        <p:grpSpPr>
          <a:xfrm>
            <a:off x="-3034530" y="21621"/>
            <a:ext cx="10256338" cy="1543050"/>
            <a:chOff x="0" y="0"/>
            <a:chExt cx="2701258" cy="406400"/>
          </a:xfrm>
        </p:grpSpPr>
        <p:sp>
          <p:nvSpPr>
            <p:cNvPr id="16" name="Freeform 16"/>
            <p:cNvSpPr/>
            <p:nvPr/>
          </p:nvSpPr>
          <p:spPr>
            <a:xfrm>
              <a:off x="0" y="0"/>
              <a:ext cx="2701258" cy="406400"/>
            </a:xfrm>
            <a:custGeom>
              <a:avLst/>
              <a:gdLst/>
              <a:ahLst/>
              <a:cxnLst/>
              <a:rect l="l" t="t" r="r" b="b"/>
              <a:pathLst>
                <a:path w="2701258" h="406400">
                  <a:moveTo>
                    <a:pt x="45291" y="0"/>
                  </a:moveTo>
                  <a:lnTo>
                    <a:pt x="2655967" y="0"/>
                  </a:lnTo>
                  <a:cubicBezTo>
                    <a:pt x="2680980" y="0"/>
                    <a:pt x="2701258" y="20277"/>
                    <a:pt x="2701258" y="45291"/>
                  </a:cubicBezTo>
                  <a:lnTo>
                    <a:pt x="2701258" y="361109"/>
                  </a:lnTo>
                  <a:cubicBezTo>
                    <a:pt x="2701258" y="386123"/>
                    <a:pt x="2680980" y="406400"/>
                    <a:pt x="2655967" y="406400"/>
                  </a:cubicBezTo>
                  <a:lnTo>
                    <a:pt x="45291" y="406400"/>
                  </a:lnTo>
                  <a:cubicBezTo>
                    <a:pt x="20277" y="406400"/>
                    <a:pt x="0" y="386123"/>
                    <a:pt x="0" y="361109"/>
                  </a:cubicBezTo>
                  <a:lnTo>
                    <a:pt x="0" y="45291"/>
                  </a:lnTo>
                  <a:cubicBezTo>
                    <a:pt x="0" y="20277"/>
                    <a:pt x="20277" y="0"/>
                    <a:pt x="45291" y="0"/>
                  </a:cubicBezTo>
                  <a:close/>
                </a:path>
              </a:pathLst>
            </a:custGeom>
            <a:solidFill>
              <a:srgbClr val="004AAD"/>
            </a:solidFill>
            <a:ln cap="rnd">
              <a:noFill/>
              <a:prstDash val="solid"/>
              <a:round/>
            </a:ln>
          </p:spPr>
          <p:txBody>
            <a:bodyPr/>
            <a:lstStyle/>
            <a:p>
              <a:endParaRPr lang="en-US"/>
            </a:p>
          </p:txBody>
        </p:sp>
        <p:sp>
          <p:nvSpPr>
            <p:cNvPr id="17" name="TextBox 17"/>
            <p:cNvSpPr txBox="1"/>
            <p:nvPr/>
          </p:nvSpPr>
          <p:spPr>
            <a:xfrm>
              <a:off x="0" y="-38100"/>
              <a:ext cx="2701258" cy="4445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802609" y="430244"/>
            <a:ext cx="6120365" cy="773430"/>
          </a:xfrm>
          <a:prstGeom prst="rect">
            <a:avLst/>
          </a:prstGeom>
        </p:spPr>
        <p:txBody>
          <a:bodyPr lIns="0" tIns="0" rIns="0" bIns="0" rtlCol="0" anchor="t">
            <a:spAutoFit/>
          </a:bodyPr>
          <a:lstStyle/>
          <a:p>
            <a:pPr>
              <a:lnSpc>
                <a:spcPts val="5940"/>
              </a:lnSpc>
            </a:pPr>
            <a:r>
              <a:rPr lang="en-US" sz="5400">
                <a:solidFill>
                  <a:srgbClr val="FFFFFF"/>
                </a:solidFill>
                <a:latin typeface="Literata Bold"/>
              </a:rPr>
              <a:t>7.KẾT LUẬN</a:t>
            </a:r>
          </a:p>
        </p:txBody>
      </p:sp>
      <p:sp>
        <p:nvSpPr>
          <p:cNvPr id="19" name="TextBox 19"/>
          <p:cNvSpPr txBox="1"/>
          <p:nvPr/>
        </p:nvSpPr>
        <p:spPr>
          <a:xfrm>
            <a:off x="9318655" y="660400"/>
            <a:ext cx="5527933" cy="669925"/>
          </a:xfrm>
          <a:prstGeom prst="rect">
            <a:avLst/>
          </a:prstGeom>
        </p:spPr>
        <p:txBody>
          <a:bodyPr lIns="0" tIns="0" rIns="0" bIns="0" rtlCol="0" anchor="t">
            <a:spAutoFit/>
          </a:bodyPr>
          <a:lstStyle/>
          <a:p>
            <a:pPr algn="ctr">
              <a:lnSpc>
                <a:spcPts val="5599"/>
              </a:lnSpc>
            </a:pPr>
            <a:r>
              <a:rPr lang="en-US" sz="3999">
                <a:solidFill>
                  <a:srgbClr val="231F20"/>
                </a:solidFill>
                <a:latin typeface="Literata Bold"/>
              </a:rPr>
              <a:t>KẾT QUẢ ĐẠT ĐƯỢC</a:t>
            </a:r>
          </a:p>
        </p:txBody>
      </p:sp>
      <p:grpSp>
        <p:nvGrpSpPr>
          <p:cNvPr id="20" name="Group 20"/>
          <p:cNvGrpSpPr/>
          <p:nvPr/>
        </p:nvGrpSpPr>
        <p:grpSpPr>
          <a:xfrm>
            <a:off x="-485124" y="9453937"/>
            <a:ext cx="19216058" cy="833063"/>
            <a:chOff x="0" y="0"/>
            <a:chExt cx="5061019" cy="219408"/>
          </a:xfrm>
        </p:grpSpPr>
        <p:sp>
          <p:nvSpPr>
            <p:cNvPr id="21" name="Freeform 21"/>
            <p:cNvSpPr/>
            <p:nvPr/>
          </p:nvSpPr>
          <p:spPr>
            <a:xfrm>
              <a:off x="0" y="0"/>
              <a:ext cx="5061019" cy="219408"/>
            </a:xfrm>
            <a:custGeom>
              <a:avLst/>
              <a:gdLst/>
              <a:ahLst/>
              <a:cxnLst/>
              <a:rect l="l" t="t" r="r" b="b"/>
              <a:pathLst>
                <a:path w="5061019" h="219408">
                  <a:moveTo>
                    <a:pt x="0" y="0"/>
                  </a:moveTo>
                  <a:lnTo>
                    <a:pt x="5061019" y="0"/>
                  </a:lnTo>
                  <a:lnTo>
                    <a:pt x="5061019" y="219408"/>
                  </a:lnTo>
                  <a:lnTo>
                    <a:pt x="0" y="219408"/>
                  </a:lnTo>
                  <a:close/>
                </a:path>
              </a:pathLst>
            </a:custGeom>
            <a:solidFill>
              <a:srgbClr val="004AAD"/>
            </a:solidFill>
          </p:spPr>
          <p:txBody>
            <a:bodyPr/>
            <a:lstStyle/>
            <a:p>
              <a:endParaRPr lang="en-US"/>
            </a:p>
          </p:txBody>
        </p:sp>
        <p:sp>
          <p:nvSpPr>
            <p:cNvPr id="22" name="TextBox 22"/>
            <p:cNvSpPr txBox="1"/>
            <p:nvPr/>
          </p:nvSpPr>
          <p:spPr>
            <a:xfrm>
              <a:off x="0" y="-38100"/>
              <a:ext cx="5061019" cy="257508"/>
            </a:xfrm>
            <a:prstGeom prst="rect">
              <a:avLst/>
            </a:prstGeom>
          </p:spPr>
          <p:txBody>
            <a:bodyPr lIns="50800" tIns="50800" rIns="50800" bIns="50800" rtlCol="0" anchor="ctr"/>
            <a:lstStyle/>
            <a:p>
              <a:pPr algn="ctr">
                <a:lnSpc>
                  <a:spcPts val="2659"/>
                </a:lnSpc>
                <a:spcBef>
                  <a:spcPct val="0"/>
                </a:spcBef>
              </a:pPr>
              <a:endParaRPr/>
            </a:p>
          </p:txBody>
        </p:sp>
      </p:grpSp>
      <p:sp>
        <p:nvSpPr>
          <p:cNvPr id="33" name="TextBox 11">
            <a:extLst>
              <a:ext uri="{FF2B5EF4-FFF2-40B4-BE49-F238E27FC236}">
                <a16:creationId xmlns:a16="http://schemas.microsoft.com/office/drawing/2014/main" id="{EC3F9FEF-FD85-A5FA-C54C-F9B4332B99F4}"/>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solidFill>
                  <a:schemeClr val="bg1"/>
                </a:solidFill>
                <a:latin typeface="Literata Bold"/>
              </a:rPr>
              <a:t>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9599" y="2146586"/>
            <a:ext cx="15948803" cy="6559644"/>
            <a:chOff x="0" y="0"/>
            <a:chExt cx="4200508" cy="1727643"/>
          </a:xfrm>
        </p:grpSpPr>
        <p:sp>
          <p:nvSpPr>
            <p:cNvPr id="3" name="Freeform 3"/>
            <p:cNvSpPr/>
            <p:nvPr/>
          </p:nvSpPr>
          <p:spPr>
            <a:xfrm>
              <a:off x="0" y="0"/>
              <a:ext cx="4200508" cy="1727643"/>
            </a:xfrm>
            <a:custGeom>
              <a:avLst/>
              <a:gdLst/>
              <a:ahLst/>
              <a:cxnLst/>
              <a:rect l="l" t="t" r="r" b="b"/>
              <a:pathLst>
                <a:path w="4200508" h="1727643">
                  <a:moveTo>
                    <a:pt x="24757" y="0"/>
                  </a:moveTo>
                  <a:lnTo>
                    <a:pt x="4175751" y="0"/>
                  </a:lnTo>
                  <a:cubicBezTo>
                    <a:pt x="4182317" y="0"/>
                    <a:pt x="4188614" y="2608"/>
                    <a:pt x="4193257" y="7251"/>
                  </a:cubicBezTo>
                  <a:cubicBezTo>
                    <a:pt x="4197900" y="11894"/>
                    <a:pt x="4200508" y="18191"/>
                    <a:pt x="4200508" y="24757"/>
                  </a:cubicBezTo>
                  <a:lnTo>
                    <a:pt x="4200508" y="1702886"/>
                  </a:lnTo>
                  <a:cubicBezTo>
                    <a:pt x="4200508" y="1709452"/>
                    <a:pt x="4197900" y="1715749"/>
                    <a:pt x="4193257" y="1720392"/>
                  </a:cubicBezTo>
                  <a:cubicBezTo>
                    <a:pt x="4188614" y="1725035"/>
                    <a:pt x="4182317" y="1727643"/>
                    <a:pt x="4175751" y="1727643"/>
                  </a:cubicBezTo>
                  <a:lnTo>
                    <a:pt x="24757" y="1727643"/>
                  </a:lnTo>
                  <a:cubicBezTo>
                    <a:pt x="18191" y="1727643"/>
                    <a:pt x="11894" y="1725035"/>
                    <a:pt x="7251" y="1720392"/>
                  </a:cubicBezTo>
                  <a:cubicBezTo>
                    <a:pt x="2608" y="1715749"/>
                    <a:pt x="0" y="1709452"/>
                    <a:pt x="0" y="1702886"/>
                  </a:cubicBezTo>
                  <a:lnTo>
                    <a:pt x="0" y="24757"/>
                  </a:lnTo>
                  <a:cubicBezTo>
                    <a:pt x="0" y="18191"/>
                    <a:pt x="2608" y="11894"/>
                    <a:pt x="7251" y="7251"/>
                  </a:cubicBezTo>
                  <a:cubicBezTo>
                    <a:pt x="11894" y="2608"/>
                    <a:pt x="18191" y="0"/>
                    <a:pt x="24757" y="0"/>
                  </a:cubicBezTo>
                  <a:close/>
                </a:path>
              </a:pathLst>
            </a:custGeom>
            <a:solidFill>
              <a:srgbClr val="FFFFFF"/>
            </a:solidFill>
            <a:ln w="28575" cap="rnd">
              <a:solidFill>
                <a:srgbClr val="231F20"/>
              </a:solidFill>
              <a:prstDash val="solid"/>
              <a:round/>
            </a:ln>
          </p:spPr>
          <p:txBody>
            <a:bodyPr/>
            <a:lstStyle/>
            <a:p>
              <a:endParaRPr lang="en-US"/>
            </a:p>
          </p:txBody>
        </p:sp>
        <p:sp>
          <p:nvSpPr>
            <p:cNvPr id="4" name="TextBox 4"/>
            <p:cNvSpPr txBox="1"/>
            <p:nvPr/>
          </p:nvSpPr>
          <p:spPr>
            <a:xfrm>
              <a:off x="0" y="-38100"/>
              <a:ext cx="4200508" cy="1765743"/>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489230" y="2687836"/>
            <a:ext cx="1118711" cy="1107037"/>
            <a:chOff x="0" y="0"/>
            <a:chExt cx="294640" cy="291565"/>
          </a:xfrm>
        </p:grpSpPr>
        <p:sp>
          <p:nvSpPr>
            <p:cNvPr id="6" name="Freeform 6"/>
            <p:cNvSpPr/>
            <p:nvPr/>
          </p:nvSpPr>
          <p:spPr>
            <a:xfrm>
              <a:off x="0" y="0"/>
              <a:ext cx="294640" cy="291565"/>
            </a:xfrm>
            <a:custGeom>
              <a:avLst/>
              <a:gdLst/>
              <a:ahLst/>
              <a:cxnLst/>
              <a:rect l="l" t="t" r="r" b="b"/>
              <a:pathLst>
                <a:path w="294640" h="291565">
                  <a:moveTo>
                    <a:pt x="145783" y="0"/>
                  </a:moveTo>
                  <a:lnTo>
                    <a:pt x="148857" y="0"/>
                  </a:lnTo>
                  <a:cubicBezTo>
                    <a:pt x="229371" y="0"/>
                    <a:pt x="294640" y="65269"/>
                    <a:pt x="294640" y="145783"/>
                  </a:cubicBezTo>
                  <a:lnTo>
                    <a:pt x="294640" y="145783"/>
                  </a:lnTo>
                  <a:cubicBezTo>
                    <a:pt x="294640" y="184447"/>
                    <a:pt x="279281" y="221527"/>
                    <a:pt x="251941" y="248867"/>
                  </a:cubicBezTo>
                  <a:cubicBezTo>
                    <a:pt x="224602" y="276206"/>
                    <a:pt x="187521" y="291565"/>
                    <a:pt x="148857" y="291565"/>
                  </a:cubicBezTo>
                  <a:lnTo>
                    <a:pt x="145783" y="291565"/>
                  </a:lnTo>
                  <a:cubicBezTo>
                    <a:pt x="107119" y="291565"/>
                    <a:pt x="70038" y="276206"/>
                    <a:pt x="42699" y="248867"/>
                  </a:cubicBezTo>
                  <a:cubicBezTo>
                    <a:pt x="15359" y="221527"/>
                    <a:pt x="0" y="184447"/>
                    <a:pt x="0" y="145783"/>
                  </a:cubicBezTo>
                  <a:lnTo>
                    <a:pt x="0" y="145783"/>
                  </a:lnTo>
                  <a:cubicBezTo>
                    <a:pt x="0" y="107119"/>
                    <a:pt x="15359" y="70038"/>
                    <a:pt x="42699" y="42699"/>
                  </a:cubicBezTo>
                  <a:cubicBezTo>
                    <a:pt x="70038" y="15359"/>
                    <a:pt x="107119" y="0"/>
                    <a:pt x="145783" y="0"/>
                  </a:cubicBezTo>
                  <a:close/>
                </a:path>
              </a:pathLst>
            </a:custGeom>
            <a:solidFill>
              <a:srgbClr val="004AAD"/>
            </a:solidFill>
            <a:ln cap="rnd">
              <a:noFill/>
              <a:prstDash val="solid"/>
              <a:round/>
            </a:ln>
          </p:spPr>
          <p:txBody>
            <a:bodyPr/>
            <a:lstStyle/>
            <a:p>
              <a:endParaRPr lang="en-US"/>
            </a:p>
          </p:txBody>
        </p:sp>
        <p:sp>
          <p:nvSpPr>
            <p:cNvPr id="7" name="TextBox 7"/>
            <p:cNvSpPr txBox="1"/>
            <p:nvPr/>
          </p:nvSpPr>
          <p:spPr>
            <a:xfrm>
              <a:off x="0" y="-57150"/>
              <a:ext cx="294640" cy="348715"/>
            </a:xfrm>
            <a:prstGeom prst="rect">
              <a:avLst/>
            </a:prstGeom>
          </p:spPr>
          <p:txBody>
            <a:bodyPr lIns="50800" tIns="50800" rIns="50800" bIns="50800" rtlCol="0" anchor="ctr"/>
            <a:lstStyle/>
            <a:p>
              <a:pPr algn="ctr">
                <a:lnSpc>
                  <a:spcPts val="3919"/>
                </a:lnSpc>
              </a:pPr>
              <a:r>
                <a:rPr lang="en-US" sz="2799">
                  <a:solidFill>
                    <a:srgbClr val="FFFFFF"/>
                  </a:solidFill>
                  <a:latin typeface="Literata"/>
                </a:rPr>
                <a:t>01</a:t>
              </a:r>
            </a:p>
          </p:txBody>
        </p:sp>
      </p:grpSp>
      <p:grpSp>
        <p:nvGrpSpPr>
          <p:cNvPr id="8" name="Group 8"/>
          <p:cNvGrpSpPr/>
          <p:nvPr/>
        </p:nvGrpSpPr>
        <p:grpSpPr>
          <a:xfrm>
            <a:off x="1489230" y="4135628"/>
            <a:ext cx="1118711" cy="1107037"/>
            <a:chOff x="0" y="0"/>
            <a:chExt cx="294640" cy="291565"/>
          </a:xfrm>
        </p:grpSpPr>
        <p:sp>
          <p:nvSpPr>
            <p:cNvPr id="9" name="Freeform 9"/>
            <p:cNvSpPr/>
            <p:nvPr/>
          </p:nvSpPr>
          <p:spPr>
            <a:xfrm>
              <a:off x="0" y="0"/>
              <a:ext cx="294640" cy="291565"/>
            </a:xfrm>
            <a:custGeom>
              <a:avLst/>
              <a:gdLst/>
              <a:ahLst/>
              <a:cxnLst/>
              <a:rect l="l" t="t" r="r" b="b"/>
              <a:pathLst>
                <a:path w="294640" h="291565">
                  <a:moveTo>
                    <a:pt x="145783" y="0"/>
                  </a:moveTo>
                  <a:lnTo>
                    <a:pt x="148857" y="0"/>
                  </a:lnTo>
                  <a:cubicBezTo>
                    <a:pt x="229371" y="0"/>
                    <a:pt x="294640" y="65269"/>
                    <a:pt x="294640" y="145783"/>
                  </a:cubicBezTo>
                  <a:lnTo>
                    <a:pt x="294640" y="145783"/>
                  </a:lnTo>
                  <a:cubicBezTo>
                    <a:pt x="294640" y="184447"/>
                    <a:pt x="279281" y="221527"/>
                    <a:pt x="251941" y="248867"/>
                  </a:cubicBezTo>
                  <a:cubicBezTo>
                    <a:pt x="224602" y="276206"/>
                    <a:pt x="187521" y="291565"/>
                    <a:pt x="148857" y="291565"/>
                  </a:cubicBezTo>
                  <a:lnTo>
                    <a:pt x="145783" y="291565"/>
                  </a:lnTo>
                  <a:cubicBezTo>
                    <a:pt x="107119" y="291565"/>
                    <a:pt x="70038" y="276206"/>
                    <a:pt x="42699" y="248867"/>
                  </a:cubicBezTo>
                  <a:cubicBezTo>
                    <a:pt x="15359" y="221527"/>
                    <a:pt x="0" y="184447"/>
                    <a:pt x="0" y="145783"/>
                  </a:cubicBezTo>
                  <a:lnTo>
                    <a:pt x="0" y="145783"/>
                  </a:lnTo>
                  <a:cubicBezTo>
                    <a:pt x="0" y="107119"/>
                    <a:pt x="15359" y="70038"/>
                    <a:pt x="42699" y="42699"/>
                  </a:cubicBezTo>
                  <a:cubicBezTo>
                    <a:pt x="70038" y="15359"/>
                    <a:pt x="107119" y="0"/>
                    <a:pt x="145783" y="0"/>
                  </a:cubicBezTo>
                  <a:close/>
                </a:path>
              </a:pathLst>
            </a:custGeom>
            <a:solidFill>
              <a:srgbClr val="004AAD"/>
            </a:solidFill>
            <a:ln cap="rnd">
              <a:noFill/>
              <a:prstDash val="solid"/>
              <a:round/>
            </a:ln>
          </p:spPr>
          <p:txBody>
            <a:bodyPr/>
            <a:lstStyle/>
            <a:p>
              <a:endParaRPr lang="en-US"/>
            </a:p>
          </p:txBody>
        </p:sp>
        <p:sp>
          <p:nvSpPr>
            <p:cNvPr id="10" name="TextBox 10"/>
            <p:cNvSpPr txBox="1"/>
            <p:nvPr/>
          </p:nvSpPr>
          <p:spPr>
            <a:xfrm>
              <a:off x="0" y="-57150"/>
              <a:ext cx="294640" cy="348715"/>
            </a:xfrm>
            <a:prstGeom prst="rect">
              <a:avLst/>
            </a:prstGeom>
          </p:spPr>
          <p:txBody>
            <a:bodyPr lIns="50800" tIns="50800" rIns="50800" bIns="50800" rtlCol="0" anchor="ctr"/>
            <a:lstStyle/>
            <a:p>
              <a:pPr algn="ctr">
                <a:lnSpc>
                  <a:spcPts val="3919"/>
                </a:lnSpc>
              </a:pPr>
              <a:r>
                <a:rPr lang="en-US" sz="2799">
                  <a:solidFill>
                    <a:srgbClr val="FFFFFF"/>
                  </a:solidFill>
                  <a:latin typeface="Literata"/>
                </a:rPr>
                <a:t>02</a:t>
              </a:r>
            </a:p>
          </p:txBody>
        </p:sp>
      </p:grpSp>
      <p:grpSp>
        <p:nvGrpSpPr>
          <p:cNvPr id="11" name="Group 11"/>
          <p:cNvGrpSpPr/>
          <p:nvPr/>
        </p:nvGrpSpPr>
        <p:grpSpPr>
          <a:xfrm>
            <a:off x="1489230" y="5565332"/>
            <a:ext cx="1118711" cy="1107037"/>
            <a:chOff x="0" y="0"/>
            <a:chExt cx="294640" cy="291565"/>
          </a:xfrm>
        </p:grpSpPr>
        <p:sp>
          <p:nvSpPr>
            <p:cNvPr id="12" name="Freeform 12"/>
            <p:cNvSpPr/>
            <p:nvPr/>
          </p:nvSpPr>
          <p:spPr>
            <a:xfrm>
              <a:off x="0" y="0"/>
              <a:ext cx="294640" cy="291565"/>
            </a:xfrm>
            <a:custGeom>
              <a:avLst/>
              <a:gdLst/>
              <a:ahLst/>
              <a:cxnLst/>
              <a:rect l="l" t="t" r="r" b="b"/>
              <a:pathLst>
                <a:path w="294640" h="291565">
                  <a:moveTo>
                    <a:pt x="145783" y="0"/>
                  </a:moveTo>
                  <a:lnTo>
                    <a:pt x="148857" y="0"/>
                  </a:lnTo>
                  <a:cubicBezTo>
                    <a:pt x="229371" y="0"/>
                    <a:pt x="294640" y="65269"/>
                    <a:pt x="294640" y="145783"/>
                  </a:cubicBezTo>
                  <a:lnTo>
                    <a:pt x="294640" y="145783"/>
                  </a:lnTo>
                  <a:cubicBezTo>
                    <a:pt x="294640" y="184447"/>
                    <a:pt x="279281" y="221527"/>
                    <a:pt x="251941" y="248867"/>
                  </a:cubicBezTo>
                  <a:cubicBezTo>
                    <a:pt x="224602" y="276206"/>
                    <a:pt x="187521" y="291565"/>
                    <a:pt x="148857" y="291565"/>
                  </a:cubicBezTo>
                  <a:lnTo>
                    <a:pt x="145783" y="291565"/>
                  </a:lnTo>
                  <a:cubicBezTo>
                    <a:pt x="107119" y="291565"/>
                    <a:pt x="70038" y="276206"/>
                    <a:pt x="42699" y="248867"/>
                  </a:cubicBezTo>
                  <a:cubicBezTo>
                    <a:pt x="15359" y="221527"/>
                    <a:pt x="0" y="184447"/>
                    <a:pt x="0" y="145783"/>
                  </a:cubicBezTo>
                  <a:lnTo>
                    <a:pt x="0" y="145783"/>
                  </a:lnTo>
                  <a:cubicBezTo>
                    <a:pt x="0" y="107119"/>
                    <a:pt x="15359" y="70038"/>
                    <a:pt x="42699" y="42699"/>
                  </a:cubicBezTo>
                  <a:cubicBezTo>
                    <a:pt x="70038" y="15359"/>
                    <a:pt x="107119" y="0"/>
                    <a:pt x="145783" y="0"/>
                  </a:cubicBezTo>
                  <a:close/>
                </a:path>
              </a:pathLst>
            </a:custGeom>
            <a:solidFill>
              <a:srgbClr val="004AAD"/>
            </a:solidFill>
            <a:ln cap="rnd">
              <a:noFill/>
              <a:prstDash val="solid"/>
              <a:round/>
            </a:ln>
          </p:spPr>
          <p:txBody>
            <a:bodyPr/>
            <a:lstStyle/>
            <a:p>
              <a:endParaRPr lang="en-US"/>
            </a:p>
          </p:txBody>
        </p:sp>
        <p:sp>
          <p:nvSpPr>
            <p:cNvPr id="13" name="TextBox 13"/>
            <p:cNvSpPr txBox="1"/>
            <p:nvPr/>
          </p:nvSpPr>
          <p:spPr>
            <a:xfrm>
              <a:off x="0" y="-57150"/>
              <a:ext cx="294640" cy="348715"/>
            </a:xfrm>
            <a:prstGeom prst="rect">
              <a:avLst/>
            </a:prstGeom>
          </p:spPr>
          <p:txBody>
            <a:bodyPr lIns="50800" tIns="50800" rIns="50800" bIns="50800" rtlCol="0" anchor="ctr"/>
            <a:lstStyle/>
            <a:p>
              <a:pPr algn="ctr">
                <a:lnSpc>
                  <a:spcPts val="3919"/>
                </a:lnSpc>
              </a:pPr>
              <a:r>
                <a:rPr lang="en-US" sz="2799">
                  <a:solidFill>
                    <a:srgbClr val="FFFFFF"/>
                  </a:solidFill>
                  <a:latin typeface="Literata"/>
                </a:rPr>
                <a:t>03</a:t>
              </a:r>
            </a:p>
          </p:txBody>
        </p:sp>
      </p:grpSp>
      <p:sp>
        <p:nvSpPr>
          <p:cNvPr id="14" name="Freeform 14"/>
          <p:cNvSpPr/>
          <p:nvPr/>
        </p:nvSpPr>
        <p:spPr>
          <a:xfrm rot="1946505">
            <a:off x="433359" y="596852"/>
            <a:ext cx="489464" cy="537135"/>
          </a:xfrm>
          <a:custGeom>
            <a:avLst/>
            <a:gdLst/>
            <a:ahLst/>
            <a:cxnLst/>
            <a:rect l="l" t="t" r="r" b="b"/>
            <a:pathLst>
              <a:path w="489464" h="537135">
                <a:moveTo>
                  <a:pt x="0" y="0"/>
                </a:moveTo>
                <a:lnTo>
                  <a:pt x="489464" y="0"/>
                </a:lnTo>
                <a:lnTo>
                  <a:pt x="489464" y="537134"/>
                </a:lnTo>
                <a:lnTo>
                  <a:pt x="0" y="537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5" name="Group 15"/>
          <p:cNvGrpSpPr/>
          <p:nvPr/>
        </p:nvGrpSpPr>
        <p:grpSpPr>
          <a:xfrm>
            <a:off x="17259300" y="397533"/>
            <a:ext cx="631167" cy="63116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729EDD"/>
              </a:solidFill>
              <a:prstDash val="lgDash"/>
              <a:miter/>
            </a:ln>
          </p:spPr>
          <p:txBody>
            <a:bodyPr/>
            <a:lstStyle/>
            <a:p>
              <a:endParaRPr lang="en-US"/>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028700" y="1009650"/>
            <a:ext cx="631167" cy="63116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729EDD"/>
              </a:solidFill>
              <a:prstDash val="lgDash"/>
              <a:miter/>
            </a:ln>
          </p:spPr>
          <p:txBody>
            <a:bodyPr/>
            <a:lstStyle/>
            <a:p>
              <a:endParaRPr 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464029" y="9639941"/>
            <a:ext cx="19216058" cy="973572"/>
            <a:chOff x="0" y="0"/>
            <a:chExt cx="5061019" cy="256414"/>
          </a:xfrm>
        </p:grpSpPr>
        <p:sp>
          <p:nvSpPr>
            <p:cNvPr id="22" name="Freeform 22"/>
            <p:cNvSpPr/>
            <p:nvPr/>
          </p:nvSpPr>
          <p:spPr>
            <a:xfrm>
              <a:off x="0" y="0"/>
              <a:ext cx="5061019" cy="256414"/>
            </a:xfrm>
            <a:custGeom>
              <a:avLst/>
              <a:gdLst/>
              <a:ahLst/>
              <a:cxnLst/>
              <a:rect l="l" t="t" r="r" b="b"/>
              <a:pathLst>
                <a:path w="5061019" h="256414">
                  <a:moveTo>
                    <a:pt x="0" y="0"/>
                  </a:moveTo>
                  <a:lnTo>
                    <a:pt x="5061019" y="0"/>
                  </a:lnTo>
                  <a:lnTo>
                    <a:pt x="5061019" y="256414"/>
                  </a:lnTo>
                  <a:lnTo>
                    <a:pt x="0" y="256414"/>
                  </a:lnTo>
                  <a:close/>
                </a:path>
              </a:pathLst>
            </a:custGeom>
            <a:solidFill>
              <a:srgbClr val="004AAD"/>
            </a:solidFill>
          </p:spPr>
          <p:txBody>
            <a:bodyPr/>
            <a:lstStyle/>
            <a:p>
              <a:endParaRPr lang="en-US"/>
            </a:p>
          </p:txBody>
        </p:sp>
        <p:sp>
          <p:nvSpPr>
            <p:cNvPr id="23" name="TextBox 23"/>
            <p:cNvSpPr txBox="1"/>
            <p:nvPr/>
          </p:nvSpPr>
          <p:spPr>
            <a:xfrm>
              <a:off x="0" y="-38100"/>
              <a:ext cx="5061019" cy="294514"/>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1489230" y="6996220"/>
            <a:ext cx="1118711" cy="1107037"/>
            <a:chOff x="0" y="0"/>
            <a:chExt cx="294640" cy="291565"/>
          </a:xfrm>
        </p:grpSpPr>
        <p:sp>
          <p:nvSpPr>
            <p:cNvPr id="25" name="Freeform 25"/>
            <p:cNvSpPr/>
            <p:nvPr/>
          </p:nvSpPr>
          <p:spPr>
            <a:xfrm>
              <a:off x="0" y="0"/>
              <a:ext cx="294640" cy="291565"/>
            </a:xfrm>
            <a:custGeom>
              <a:avLst/>
              <a:gdLst/>
              <a:ahLst/>
              <a:cxnLst/>
              <a:rect l="l" t="t" r="r" b="b"/>
              <a:pathLst>
                <a:path w="294640" h="291565">
                  <a:moveTo>
                    <a:pt x="145783" y="0"/>
                  </a:moveTo>
                  <a:lnTo>
                    <a:pt x="148857" y="0"/>
                  </a:lnTo>
                  <a:cubicBezTo>
                    <a:pt x="229371" y="0"/>
                    <a:pt x="294640" y="65269"/>
                    <a:pt x="294640" y="145783"/>
                  </a:cubicBezTo>
                  <a:lnTo>
                    <a:pt x="294640" y="145783"/>
                  </a:lnTo>
                  <a:cubicBezTo>
                    <a:pt x="294640" y="184447"/>
                    <a:pt x="279281" y="221527"/>
                    <a:pt x="251941" y="248867"/>
                  </a:cubicBezTo>
                  <a:cubicBezTo>
                    <a:pt x="224602" y="276206"/>
                    <a:pt x="187521" y="291565"/>
                    <a:pt x="148857" y="291565"/>
                  </a:cubicBezTo>
                  <a:lnTo>
                    <a:pt x="145783" y="291565"/>
                  </a:lnTo>
                  <a:cubicBezTo>
                    <a:pt x="107119" y="291565"/>
                    <a:pt x="70038" y="276206"/>
                    <a:pt x="42699" y="248867"/>
                  </a:cubicBezTo>
                  <a:cubicBezTo>
                    <a:pt x="15359" y="221527"/>
                    <a:pt x="0" y="184447"/>
                    <a:pt x="0" y="145783"/>
                  </a:cubicBezTo>
                  <a:lnTo>
                    <a:pt x="0" y="145783"/>
                  </a:lnTo>
                  <a:cubicBezTo>
                    <a:pt x="0" y="107119"/>
                    <a:pt x="15359" y="70038"/>
                    <a:pt x="42699" y="42699"/>
                  </a:cubicBezTo>
                  <a:cubicBezTo>
                    <a:pt x="70038" y="15359"/>
                    <a:pt x="107119" y="0"/>
                    <a:pt x="145783" y="0"/>
                  </a:cubicBezTo>
                  <a:close/>
                </a:path>
              </a:pathLst>
            </a:custGeom>
            <a:solidFill>
              <a:srgbClr val="004AAD"/>
            </a:solidFill>
            <a:ln cap="rnd">
              <a:noFill/>
              <a:prstDash val="solid"/>
              <a:round/>
            </a:ln>
          </p:spPr>
          <p:txBody>
            <a:bodyPr/>
            <a:lstStyle/>
            <a:p>
              <a:endParaRPr lang="en-US"/>
            </a:p>
          </p:txBody>
        </p:sp>
        <p:sp>
          <p:nvSpPr>
            <p:cNvPr id="26" name="TextBox 26"/>
            <p:cNvSpPr txBox="1"/>
            <p:nvPr/>
          </p:nvSpPr>
          <p:spPr>
            <a:xfrm>
              <a:off x="0" y="-57150"/>
              <a:ext cx="294640" cy="348715"/>
            </a:xfrm>
            <a:prstGeom prst="rect">
              <a:avLst/>
            </a:prstGeom>
          </p:spPr>
          <p:txBody>
            <a:bodyPr lIns="50800" tIns="50800" rIns="50800" bIns="50800" rtlCol="0" anchor="ctr"/>
            <a:lstStyle/>
            <a:p>
              <a:pPr algn="ctr">
                <a:lnSpc>
                  <a:spcPts val="3919"/>
                </a:lnSpc>
              </a:pPr>
              <a:r>
                <a:rPr lang="en-US" sz="2799">
                  <a:solidFill>
                    <a:srgbClr val="FFFFFF"/>
                  </a:solidFill>
                  <a:latin typeface="Literata"/>
                </a:rPr>
                <a:t>04</a:t>
              </a:r>
            </a:p>
          </p:txBody>
        </p:sp>
      </p:grpSp>
      <p:sp>
        <p:nvSpPr>
          <p:cNvPr id="27" name="TextBox 27"/>
          <p:cNvSpPr txBox="1"/>
          <p:nvPr/>
        </p:nvSpPr>
        <p:spPr>
          <a:xfrm>
            <a:off x="1449280" y="292758"/>
            <a:ext cx="15389440" cy="920116"/>
          </a:xfrm>
          <a:prstGeom prst="rect">
            <a:avLst/>
          </a:prstGeom>
        </p:spPr>
        <p:txBody>
          <a:bodyPr lIns="0" tIns="0" rIns="0" bIns="0" rtlCol="0" anchor="t">
            <a:spAutoFit/>
          </a:bodyPr>
          <a:lstStyle/>
          <a:p>
            <a:pPr algn="ctr">
              <a:lnSpc>
                <a:spcPts val="7559"/>
              </a:lnSpc>
            </a:pPr>
            <a:r>
              <a:rPr lang="en-US" sz="5399">
                <a:solidFill>
                  <a:srgbClr val="231F20"/>
                </a:solidFill>
                <a:latin typeface="Literata Bold"/>
              </a:rPr>
              <a:t>NỘI DUNG CHÍNH</a:t>
            </a:r>
          </a:p>
        </p:txBody>
      </p:sp>
      <p:sp>
        <p:nvSpPr>
          <p:cNvPr id="28" name="TextBox 28"/>
          <p:cNvSpPr txBox="1"/>
          <p:nvPr/>
        </p:nvSpPr>
        <p:spPr>
          <a:xfrm>
            <a:off x="2981084" y="2873055"/>
            <a:ext cx="4754118" cy="669925"/>
          </a:xfrm>
          <a:prstGeom prst="rect">
            <a:avLst/>
          </a:prstGeom>
        </p:spPr>
        <p:txBody>
          <a:bodyPr lIns="0" tIns="0" rIns="0" bIns="0" rtlCol="0" anchor="t">
            <a:spAutoFit/>
          </a:bodyPr>
          <a:lstStyle/>
          <a:p>
            <a:pPr>
              <a:lnSpc>
                <a:spcPts val="5599"/>
              </a:lnSpc>
            </a:pPr>
            <a:r>
              <a:rPr lang="en-US" sz="3999">
                <a:solidFill>
                  <a:srgbClr val="231F20"/>
                </a:solidFill>
                <a:latin typeface="Literata Bold"/>
              </a:rPr>
              <a:t>GIỚI THIỆU</a:t>
            </a:r>
          </a:p>
        </p:txBody>
      </p:sp>
      <p:sp>
        <p:nvSpPr>
          <p:cNvPr id="29" name="TextBox 29"/>
          <p:cNvSpPr txBox="1"/>
          <p:nvPr/>
        </p:nvSpPr>
        <p:spPr>
          <a:xfrm>
            <a:off x="2981084" y="4320847"/>
            <a:ext cx="6027583" cy="669925"/>
          </a:xfrm>
          <a:prstGeom prst="rect">
            <a:avLst/>
          </a:prstGeom>
        </p:spPr>
        <p:txBody>
          <a:bodyPr lIns="0" tIns="0" rIns="0" bIns="0" rtlCol="0" anchor="t">
            <a:spAutoFit/>
          </a:bodyPr>
          <a:lstStyle/>
          <a:p>
            <a:pPr>
              <a:lnSpc>
                <a:spcPts val="5599"/>
              </a:lnSpc>
            </a:pPr>
            <a:r>
              <a:rPr lang="en-US" sz="3999">
                <a:solidFill>
                  <a:srgbClr val="231F20"/>
                </a:solidFill>
                <a:latin typeface="Literata Bold"/>
              </a:rPr>
              <a:t>KẾ HOẠCH THỰC HIỆN</a:t>
            </a:r>
          </a:p>
        </p:txBody>
      </p:sp>
      <p:sp>
        <p:nvSpPr>
          <p:cNvPr id="30" name="TextBox 30"/>
          <p:cNvSpPr txBox="1"/>
          <p:nvPr/>
        </p:nvSpPr>
        <p:spPr>
          <a:xfrm>
            <a:off x="2981084" y="5771822"/>
            <a:ext cx="4754118" cy="669925"/>
          </a:xfrm>
          <a:prstGeom prst="rect">
            <a:avLst/>
          </a:prstGeom>
        </p:spPr>
        <p:txBody>
          <a:bodyPr lIns="0" tIns="0" rIns="0" bIns="0" rtlCol="0" anchor="t">
            <a:spAutoFit/>
          </a:bodyPr>
          <a:lstStyle/>
          <a:p>
            <a:pPr>
              <a:lnSpc>
                <a:spcPts val="5599"/>
              </a:lnSpc>
            </a:pPr>
            <a:r>
              <a:rPr lang="en-US" sz="3999">
                <a:solidFill>
                  <a:srgbClr val="231F20"/>
                </a:solidFill>
                <a:latin typeface="Literata Bold"/>
              </a:rPr>
              <a:t>PHÂN TÍCH</a:t>
            </a:r>
          </a:p>
        </p:txBody>
      </p:sp>
      <p:sp>
        <p:nvSpPr>
          <p:cNvPr id="31" name="TextBox 31"/>
          <p:cNvSpPr txBox="1"/>
          <p:nvPr/>
        </p:nvSpPr>
        <p:spPr>
          <a:xfrm>
            <a:off x="2981084" y="7181438"/>
            <a:ext cx="4754118" cy="669925"/>
          </a:xfrm>
          <a:prstGeom prst="rect">
            <a:avLst/>
          </a:prstGeom>
        </p:spPr>
        <p:txBody>
          <a:bodyPr lIns="0" tIns="0" rIns="0" bIns="0" rtlCol="0" anchor="t">
            <a:spAutoFit/>
          </a:bodyPr>
          <a:lstStyle/>
          <a:p>
            <a:pPr>
              <a:lnSpc>
                <a:spcPts val="5599"/>
              </a:lnSpc>
            </a:pPr>
            <a:r>
              <a:rPr lang="en-US" sz="3999">
                <a:solidFill>
                  <a:srgbClr val="231F20"/>
                </a:solidFill>
                <a:latin typeface="Literata Bold"/>
              </a:rPr>
              <a:t>THIẾT KẾ</a:t>
            </a:r>
          </a:p>
        </p:txBody>
      </p:sp>
      <p:grpSp>
        <p:nvGrpSpPr>
          <p:cNvPr id="32" name="Group 32"/>
          <p:cNvGrpSpPr/>
          <p:nvPr/>
        </p:nvGrpSpPr>
        <p:grpSpPr>
          <a:xfrm>
            <a:off x="9324250" y="2687836"/>
            <a:ext cx="1118711" cy="1107037"/>
            <a:chOff x="0" y="0"/>
            <a:chExt cx="294640" cy="291565"/>
          </a:xfrm>
        </p:grpSpPr>
        <p:sp>
          <p:nvSpPr>
            <p:cNvPr id="33" name="Freeform 33"/>
            <p:cNvSpPr/>
            <p:nvPr/>
          </p:nvSpPr>
          <p:spPr>
            <a:xfrm>
              <a:off x="0" y="0"/>
              <a:ext cx="294640" cy="291565"/>
            </a:xfrm>
            <a:custGeom>
              <a:avLst/>
              <a:gdLst/>
              <a:ahLst/>
              <a:cxnLst/>
              <a:rect l="l" t="t" r="r" b="b"/>
              <a:pathLst>
                <a:path w="294640" h="291565">
                  <a:moveTo>
                    <a:pt x="145783" y="0"/>
                  </a:moveTo>
                  <a:lnTo>
                    <a:pt x="148857" y="0"/>
                  </a:lnTo>
                  <a:cubicBezTo>
                    <a:pt x="229371" y="0"/>
                    <a:pt x="294640" y="65269"/>
                    <a:pt x="294640" y="145783"/>
                  </a:cubicBezTo>
                  <a:lnTo>
                    <a:pt x="294640" y="145783"/>
                  </a:lnTo>
                  <a:cubicBezTo>
                    <a:pt x="294640" y="184447"/>
                    <a:pt x="279281" y="221527"/>
                    <a:pt x="251941" y="248867"/>
                  </a:cubicBezTo>
                  <a:cubicBezTo>
                    <a:pt x="224602" y="276206"/>
                    <a:pt x="187521" y="291565"/>
                    <a:pt x="148857" y="291565"/>
                  </a:cubicBezTo>
                  <a:lnTo>
                    <a:pt x="145783" y="291565"/>
                  </a:lnTo>
                  <a:cubicBezTo>
                    <a:pt x="107119" y="291565"/>
                    <a:pt x="70038" y="276206"/>
                    <a:pt x="42699" y="248867"/>
                  </a:cubicBezTo>
                  <a:cubicBezTo>
                    <a:pt x="15359" y="221527"/>
                    <a:pt x="0" y="184447"/>
                    <a:pt x="0" y="145783"/>
                  </a:cubicBezTo>
                  <a:lnTo>
                    <a:pt x="0" y="145783"/>
                  </a:lnTo>
                  <a:cubicBezTo>
                    <a:pt x="0" y="107119"/>
                    <a:pt x="15359" y="70038"/>
                    <a:pt x="42699" y="42699"/>
                  </a:cubicBezTo>
                  <a:cubicBezTo>
                    <a:pt x="70038" y="15359"/>
                    <a:pt x="107119" y="0"/>
                    <a:pt x="145783" y="0"/>
                  </a:cubicBezTo>
                  <a:close/>
                </a:path>
              </a:pathLst>
            </a:custGeom>
            <a:solidFill>
              <a:srgbClr val="004AAD"/>
            </a:solidFill>
            <a:ln cap="rnd">
              <a:noFill/>
              <a:prstDash val="solid"/>
              <a:round/>
            </a:ln>
          </p:spPr>
          <p:txBody>
            <a:bodyPr/>
            <a:lstStyle/>
            <a:p>
              <a:endParaRPr lang="en-US"/>
            </a:p>
          </p:txBody>
        </p:sp>
        <p:sp>
          <p:nvSpPr>
            <p:cNvPr id="34" name="TextBox 34"/>
            <p:cNvSpPr txBox="1"/>
            <p:nvPr/>
          </p:nvSpPr>
          <p:spPr>
            <a:xfrm>
              <a:off x="0" y="-57150"/>
              <a:ext cx="294640" cy="348715"/>
            </a:xfrm>
            <a:prstGeom prst="rect">
              <a:avLst/>
            </a:prstGeom>
          </p:spPr>
          <p:txBody>
            <a:bodyPr lIns="50800" tIns="50800" rIns="50800" bIns="50800" rtlCol="0" anchor="ctr"/>
            <a:lstStyle/>
            <a:p>
              <a:pPr algn="ctr">
                <a:lnSpc>
                  <a:spcPts val="3919"/>
                </a:lnSpc>
              </a:pPr>
              <a:r>
                <a:rPr lang="en-US" sz="2799">
                  <a:solidFill>
                    <a:srgbClr val="FFFFFF"/>
                  </a:solidFill>
                  <a:latin typeface="Literata"/>
                </a:rPr>
                <a:t>05</a:t>
              </a:r>
            </a:p>
          </p:txBody>
        </p:sp>
      </p:grpSp>
      <p:grpSp>
        <p:nvGrpSpPr>
          <p:cNvPr id="35" name="Group 35"/>
          <p:cNvGrpSpPr/>
          <p:nvPr/>
        </p:nvGrpSpPr>
        <p:grpSpPr>
          <a:xfrm>
            <a:off x="9324250" y="4135628"/>
            <a:ext cx="1118711" cy="1107037"/>
            <a:chOff x="0" y="0"/>
            <a:chExt cx="294640" cy="291565"/>
          </a:xfrm>
        </p:grpSpPr>
        <p:sp>
          <p:nvSpPr>
            <p:cNvPr id="36" name="Freeform 36"/>
            <p:cNvSpPr/>
            <p:nvPr/>
          </p:nvSpPr>
          <p:spPr>
            <a:xfrm>
              <a:off x="0" y="0"/>
              <a:ext cx="294640" cy="291565"/>
            </a:xfrm>
            <a:custGeom>
              <a:avLst/>
              <a:gdLst/>
              <a:ahLst/>
              <a:cxnLst/>
              <a:rect l="l" t="t" r="r" b="b"/>
              <a:pathLst>
                <a:path w="294640" h="291565">
                  <a:moveTo>
                    <a:pt x="145783" y="0"/>
                  </a:moveTo>
                  <a:lnTo>
                    <a:pt x="148857" y="0"/>
                  </a:lnTo>
                  <a:cubicBezTo>
                    <a:pt x="229371" y="0"/>
                    <a:pt x="294640" y="65269"/>
                    <a:pt x="294640" y="145783"/>
                  </a:cubicBezTo>
                  <a:lnTo>
                    <a:pt x="294640" y="145783"/>
                  </a:lnTo>
                  <a:cubicBezTo>
                    <a:pt x="294640" y="184447"/>
                    <a:pt x="279281" y="221527"/>
                    <a:pt x="251941" y="248867"/>
                  </a:cubicBezTo>
                  <a:cubicBezTo>
                    <a:pt x="224602" y="276206"/>
                    <a:pt x="187521" y="291565"/>
                    <a:pt x="148857" y="291565"/>
                  </a:cubicBezTo>
                  <a:lnTo>
                    <a:pt x="145783" y="291565"/>
                  </a:lnTo>
                  <a:cubicBezTo>
                    <a:pt x="107119" y="291565"/>
                    <a:pt x="70038" y="276206"/>
                    <a:pt x="42699" y="248867"/>
                  </a:cubicBezTo>
                  <a:cubicBezTo>
                    <a:pt x="15359" y="221527"/>
                    <a:pt x="0" y="184447"/>
                    <a:pt x="0" y="145783"/>
                  </a:cubicBezTo>
                  <a:lnTo>
                    <a:pt x="0" y="145783"/>
                  </a:lnTo>
                  <a:cubicBezTo>
                    <a:pt x="0" y="107119"/>
                    <a:pt x="15359" y="70038"/>
                    <a:pt x="42699" y="42699"/>
                  </a:cubicBezTo>
                  <a:cubicBezTo>
                    <a:pt x="70038" y="15359"/>
                    <a:pt x="107119" y="0"/>
                    <a:pt x="145783" y="0"/>
                  </a:cubicBezTo>
                  <a:close/>
                </a:path>
              </a:pathLst>
            </a:custGeom>
            <a:solidFill>
              <a:srgbClr val="004AAD"/>
            </a:solidFill>
            <a:ln cap="rnd">
              <a:noFill/>
              <a:prstDash val="solid"/>
              <a:round/>
            </a:ln>
          </p:spPr>
          <p:txBody>
            <a:bodyPr/>
            <a:lstStyle/>
            <a:p>
              <a:endParaRPr lang="en-US"/>
            </a:p>
          </p:txBody>
        </p:sp>
        <p:sp>
          <p:nvSpPr>
            <p:cNvPr id="37" name="TextBox 37"/>
            <p:cNvSpPr txBox="1"/>
            <p:nvPr/>
          </p:nvSpPr>
          <p:spPr>
            <a:xfrm>
              <a:off x="0" y="-57150"/>
              <a:ext cx="294640" cy="348715"/>
            </a:xfrm>
            <a:prstGeom prst="rect">
              <a:avLst/>
            </a:prstGeom>
          </p:spPr>
          <p:txBody>
            <a:bodyPr lIns="50800" tIns="50800" rIns="50800" bIns="50800" rtlCol="0" anchor="ctr"/>
            <a:lstStyle/>
            <a:p>
              <a:pPr algn="ctr">
                <a:lnSpc>
                  <a:spcPts val="3919"/>
                </a:lnSpc>
              </a:pPr>
              <a:r>
                <a:rPr lang="en-US" sz="2799">
                  <a:solidFill>
                    <a:srgbClr val="FFFFFF"/>
                  </a:solidFill>
                  <a:latin typeface="Literata"/>
                </a:rPr>
                <a:t>06</a:t>
              </a:r>
            </a:p>
          </p:txBody>
        </p:sp>
      </p:grpSp>
      <p:grpSp>
        <p:nvGrpSpPr>
          <p:cNvPr id="38" name="Group 38"/>
          <p:cNvGrpSpPr/>
          <p:nvPr/>
        </p:nvGrpSpPr>
        <p:grpSpPr>
          <a:xfrm>
            <a:off x="9324250" y="5565332"/>
            <a:ext cx="1118711" cy="1107037"/>
            <a:chOff x="0" y="0"/>
            <a:chExt cx="294640" cy="291565"/>
          </a:xfrm>
        </p:grpSpPr>
        <p:sp>
          <p:nvSpPr>
            <p:cNvPr id="39" name="Freeform 39"/>
            <p:cNvSpPr/>
            <p:nvPr/>
          </p:nvSpPr>
          <p:spPr>
            <a:xfrm>
              <a:off x="0" y="0"/>
              <a:ext cx="294640" cy="291565"/>
            </a:xfrm>
            <a:custGeom>
              <a:avLst/>
              <a:gdLst/>
              <a:ahLst/>
              <a:cxnLst/>
              <a:rect l="l" t="t" r="r" b="b"/>
              <a:pathLst>
                <a:path w="294640" h="291565">
                  <a:moveTo>
                    <a:pt x="145783" y="0"/>
                  </a:moveTo>
                  <a:lnTo>
                    <a:pt x="148857" y="0"/>
                  </a:lnTo>
                  <a:cubicBezTo>
                    <a:pt x="229371" y="0"/>
                    <a:pt x="294640" y="65269"/>
                    <a:pt x="294640" y="145783"/>
                  </a:cubicBezTo>
                  <a:lnTo>
                    <a:pt x="294640" y="145783"/>
                  </a:lnTo>
                  <a:cubicBezTo>
                    <a:pt x="294640" y="184447"/>
                    <a:pt x="279281" y="221527"/>
                    <a:pt x="251941" y="248867"/>
                  </a:cubicBezTo>
                  <a:cubicBezTo>
                    <a:pt x="224602" y="276206"/>
                    <a:pt x="187521" y="291565"/>
                    <a:pt x="148857" y="291565"/>
                  </a:cubicBezTo>
                  <a:lnTo>
                    <a:pt x="145783" y="291565"/>
                  </a:lnTo>
                  <a:cubicBezTo>
                    <a:pt x="107119" y="291565"/>
                    <a:pt x="70038" y="276206"/>
                    <a:pt x="42699" y="248867"/>
                  </a:cubicBezTo>
                  <a:cubicBezTo>
                    <a:pt x="15359" y="221527"/>
                    <a:pt x="0" y="184447"/>
                    <a:pt x="0" y="145783"/>
                  </a:cubicBezTo>
                  <a:lnTo>
                    <a:pt x="0" y="145783"/>
                  </a:lnTo>
                  <a:cubicBezTo>
                    <a:pt x="0" y="107119"/>
                    <a:pt x="15359" y="70038"/>
                    <a:pt x="42699" y="42699"/>
                  </a:cubicBezTo>
                  <a:cubicBezTo>
                    <a:pt x="70038" y="15359"/>
                    <a:pt x="107119" y="0"/>
                    <a:pt x="145783" y="0"/>
                  </a:cubicBezTo>
                  <a:close/>
                </a:path>
              </a:pathLst>
            </a:custGeom>
            <a:solidFill>
              <a:srgbClr val="004AAD"/>
            </a:solidFill>
            <a:ln cap="rnd">
              <a:noFill/>
              <a:prstDash val="solid"/>
              <a:round/>
            </a:ln>
          </p:spPr>
          <p:txBody>
            <a:bodyPr/>
            <a:lstStyle/>
            <a:p>
              <a:endParaRPr lang="en-US"/>
            </a:p>
          </p:txBody>
        </p:sp>
        <p:sp>
          <p:nvSpPr>
            <p:cNvPr id="40" name="TextBox 40"/>
            <p:cNvSpPr txBox="1"/>
            <p:nvPr/>
          </p:nvSpPr>
          <p:spPr>
            <a:xfrm>
              <a:off x="0" y="-57150"/>
              <a:ext cx="294640" cy="348715"/>
            </a:xfrm>
            <a:prstGeom prst="rect">
              <a:avLst/>
            </a:prstGeom>
          </p:spPr>
          <p:txBody>
            <a:bodyPr lIns="50800" tIns="50800" rIns="50800" bIns="50800" rtlCol="0" anchor="ctr"/>
            <a:lstStyle/>
            <a:p>
              <a:pPr algn="ctr">
                <a:lnSpc>
                  <a:spcPts val="3919"/>
                </a:lnSpc>
              </a:pPr>
              <a:r>
                <a:rPr lang="en-US" sz="2799">
                  <a:solidFill>
                    <a:srgbClr val="FFFFFF"/>
                  </a:solidFill>
                  <a:latin typeface="Literata"/>
                </a:rPr>
                <a:t>07</a:t>
              </a:r>
            </a:p>
          </p:txBody>
        </p:sp>
      </p:grpSp>
      <p:grpSp>
        <p:nvGrpSpPr>
          <p:cNvPr id="41" name="Group 41"/>
          <p:cNvGrpSpPr/>
          <p:nvPr/>
        </p:nvGrpSpPr>
        <p:grpSpPr>
          <a:xfrm>
            <a:off x="9324250" y="6996220"/>
            <a:ext cx="1118711" cy="1107037"/>
            <a:chOff x="0" y="0"/>
            <a:chExt cx="294640" cy="291565"/>
          </a:xfrm>
        </p:grpSpPr>
        <p:sp>
          <p:nvSpPr>
            <p:cNvPr id="42" name="Freeform 42"/>
            <p:cNvSpPr/>
            <p:nvPr/>
          </p:nvSpPr>
          <p:spPr>
            <a:xfrm>
              <a:off x="0" y="0"/>
              <a:ext cx="294640" cy="291565"/>
            </a:xfrm>
            <a:custGeom>
              <a:avLst/>
              <a:gdLst/>
              <a:ahLst/>
              <a:cxnLst/>
              <a:rect l="l" t="t" r="r" b="b"/>
              <a:pathLst>
                <a:path w="294640" h="291565">
                  <a:moveTo>
                    <a:pt x="145783" y="0"/>
                  </a:moveTo>
                  <a:lnTo>
                    <a:pt x="148857" y="0"/>
                  </a:lnTo>
                  <a:cubicBezTo>
                    <a:pt x="229371" y="0"/>
                    <a:pt x="294640" y="65269"/>
                    <a:pt x="294640" y="145783"/>
                  </a:cubicBezTo>
                  <a:lnTo>
                    <a:pt x="294640" y="145783"/>
                  </a:lnTo>
                  <a:cubicBezTo>
                    <a:pt x="294640" y="184447"/>
                    <a:pt x="279281" y="221527"/>
                    <a:pt x="251941" y="248867"/>
                  </a:cubicBezTo>
                  <a:cubicBezTo>
                    <a:pt x="224602" y="276206"/>
                    <a:pt x="187521" y="291565"/>
                    <a:pt x="148857" y="291565"/>
                  </a:cubicBezTo>
                  <a:lnTo>
                    <a:pt x="145783" y="291565"/>
                  </a:lnTo>
                  <a:cubicBezTo>
                    <a:pt x="107119" y="291565"/>
                    <a:pt x="70038" y="276206"/>
                    <a:pt x="42699" y="248867"/>
                  </a:cubicBezTo>
                  <a:cubicBezTo>
                    <a:pt x="15359" y="221527"/>
                    <a:pt x="0" y="184447"/>
                    <a:pt x="0" y="145783"/>
                  </a:cubicBezTo>
                  <a:lnTo>
                    <a:pt x="0" y="145783"/>
                  </a:lnTo>
                  <a:cubicBezTo>
                    <a:pt x="0" y="107119"/>
                    <a:pt x="15359" y="70038"/>
                    <a:pt x="42699" y="42699"/>
                  </a:cubicBezTo>
                  <a:cubicBezTo>
                    <a:pt x="70038" y="15359"/>
                    <a:pt x="107119" y="0"/>
                    <a:pt x="145783" y="0"/>
                  </a:cubicBezTo>
                  <a:close/>
                </a:path>
              </a:pathLst>
            </a:custGeom>
            <a:solidFill>
              <a:srgbClr val="004AAD"/>
            </a:solidFill>
            <a:ln cap="rnd">
              <a:noFill/>
              <a:prstDash val="solid"/>
              <a:round/>
            </a:ln>
          </p:spPr>
          <p:txBody>
            <a:bodyPr/>
            <a:lstStyle/>
            <a:p>
              <a:endParaRPr lang="en-US"/>
            </a:p>
          </p:txBody>
        </p:sp>
        <p:sp>
          <p:nvSpPr>
            <p:cNvPr id="43" name="TextBox 43"/>
            <p:cNvSpPr txBox="1"/>
            <p:nvPr/>
          </p:nvSpPr>
          <p:spPr>
            <a:xfrm>
              <a:off x="0" y="-57150"/>
              <a:ext cx="294640" cy="348715"/>
            </a:xfrm>
            <a:prstGeom prst="rect">
              <a:avLst/>
            </a:prstGeom>
          </p:spPr>
          <p:txBody>
            <a:bodyPr lIns="50800" tIns="50800" rIns="50800" bIns="50800" rtlCol="0" anchor="ctr"/>
            <a:lstStyle/>
            <a:p>
              <a:pPr algn="ctr">
                <a:lnSpc>
                  <a:spcPts val="3919"/>
                </a:lnSpc>
              </a:pPr>
              <a:r>
                <a:rPr lang="en-US" sz="2799">
                  <a:solidFill>
                    <a:srgbClr val="FFFFFF"/>
                  </a:solidFill>
                  <a:latin typeface="Literata"/>
                </a:rPr>
                <a:t>08</a:t>
              </a:r>
            </a:p>
          </p:txBody>
        </p:sp>
      </p:grpSp>
      <p:sp>
        <p:nvSpPr>
          <p:cNvPr id="44" name="TextBox 44"/>
          <p:cNvSpPr txBox="1"/>
          <p:nvPr/>
        </p:nvSpPr>
        <p:spPr>
          <a:xfrm>
            <a:off x="10816104" y="4320847"/>
            <a:ext cx="4754118" cy="669925"/>
          </a:xfrm>
          <a:prstGeom prst="rect">
            <a:avLst/>
          </a:prstGeom>
        </p:spPr>
        <p:txBody>
          <a:bodyPr lIns="0" tIns="0" rIns="0" bIns="0" rtlCol="0" anchor="t">
            <a:spAutoFit/>
          </a:bodyPr>
          <a:lstStyle/>
          <a:p>
            <a:pPr>
              <a:lnSpc>
                <a:spcPts val="5599"/>
              </a:lnSpc>
            </a:pPr>
            <a:r>
              <a:rPr lang="en-US" sz="3999">
                <a:solidFill>
                  <a:srgbClr val="231F20"/>
                </a:solidFill>
                <a:latin typeface="Literata Bold"/>
              </a:rPr>
              <a:t>KIỂM THỬ</a:t>
            </a:r>
          </a:p>
        </p:txBody>
      </p:sp>
      <p:sp>
        <p:nvSpPr>
          <p:cNvPr id="45" name="TextBox 45"/>
          <p:cNvSpPr txBox="1"/>
          <p:nvPr/>
        </p:nvSpPr>
        <p:spPr>
          <a:xfrm>
            <a:off x="10816104" y="2873055"/>
            <a:ext cx="6302297" cy="669925"/>
          </a:xfrm>
          <a:prstGeom prst="rect">
            <a:avLst/>
          </a:prstGeom>
        </p:spPr>
        <p:txBody>
          <a:bodyPr lIns="0" tIns="0" rIns="0" bIns="0" rtlCol="0" anchor="t">
            <a:spAutoFit/>
          </a:bodyPr>
          <a:lstStyle/>
          <a:p>
            <a:pPr>
              <a:lnSpc>
                <a:spcPts val="5599"/>
              </a:lnSpc>
            </a:pPr>
            <a:r>
              <a:rPr lang="en-US" sz="3999">
                <a:solidFill>
                  <a:srgbClr val="231F20"/>
                </a:solidFill>
                <a:latin typeface="Literata Bold"/>
              </a:rPr>
              <a:t>HIỆN THỰC ỨNG DỤNG</a:t>
            </a:r>
          </a:p>
        </p:txBody>
      </p:sp>
      <p:sp>
        <p:nvSpPr>
          <p:cNvPr id="46" name="TextBox 46"/>
          <p:cNvSpPr txBox="1"/>
          <p:nvPr/>
        </p:nvSpPr>
        <p:spPr>
          <a:xfrm>
            <a:off x="10816104" y="5771822"/>
            <a:ext cx="4754118" cy="669925"/>
          </a:xfrm>
          <a:prstGeom prst="rect">
            <a:avLst/>
          </a:prstGeom>
        </p:spPr>
        <p:txBody>
          <a:bodyPr lIns="0" tIns="0" rIns="0" bIns="0" rtlCol="0" anchor="t">
            <a:spAutoFit/>
          </a:bodyPr>
          <a:lstStyle/>
          <a:p>
            <a:pPr>
              <a:lnSpc>
                <a:spcPts val="5599"/>
              </a:lnSpc>
            </a:pPr>
            <a:r>
              <a:rPr lang="en-US" sz="3999">
                <a:solidFill>
                  <a:srgbClr val="231F20"/>
                </a:solidFill>
                <a:latin typeface="Literata Bold"/>
              </a:rPr>
              <a:t>KẾT LUẬN</a:t>
            </a:r>
          </a:p>
        </p:txBody>
      </p:sp>
      <p:sp>
        <p:nvSpPr>
          <p:cNvPr id="47" name="TextBox 47"/>
          <p:cNvSpPr txBox="1"/>
          <p:nvPr/>
        </p:nvSpPr>
        <p:spPr>
          <a:xfrm>
            <a:off x="10816104" y="7181438"/>
            <a:ext cx="4754118" cy="669925"/>
          </a:xfrm>
          <a:prstGeom prst="rect">
            <a:avLst/>
          </a:prstGeom>
        </p:spPr>
        <p:txBody>
          <a:bodyPr lIns="0" tIns="0" rIns="0" bIns="0" rtlCol="0" anchor="t">
            <a:spAutoFit/>
          </a:bodyPr>
          <a:lstStyle/>
          <a:p>
            <a:pPr>
              <a:lnSpc>
                <a:spcPts val="5599"/>
              </a:lnSpc>
            </a:pPr>
            <a:r>
              <a:rPr lang="en-US" sz="3999">
                <a:solidFill>
                  <a:srgbClr val="231F20"/>
                </a:solidFill>
                <a:latin typeface="Literata Bold"/>
              </a:rPr>
              <a:t>KHỞI NGHIỆP</a:t>
            </a:r>
          </a:p>
        </p:txBody>
      </p:sp>
      <p:sp>
        <p:nvSpPr>
          <p:cNvPr id="58" name="TextBox 11">
            <a:extLst>
              <a:ext uri="{FF2B5EF4-FFF2-40B4-BE49-F238E27FC236}">
                <a16:creationId xmlns:a16="http://schemas.microsoft.com/office/drawing/2014/main" id="{C4411182-BA99-3BFF-6E5C-883B182A3659}"/>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solidFill>
                  <a:schemeClr val="bg1"/>
                </a:solidFill>
                <a:latin typeface="Literata Bold"/>
              </a:rPr>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534727">
            <a:off x="16386667" y="10693433"/>
            <a:ext cx="11237485" cy="1543050"/>
            <a:chOff x="0" y="0"/>
            <a:chExt cx="2959667" cy="406400"/>
          </a:xfrm>
        </p:grpSpPr>
        <p:sp>
          <p:nvSpPr>
            <p:cNvPr id="3" name="Freeform 3"/>
            <p:cNvSpPr/>
            <p:nvPr/>
          </p:nvSpPr>
          <p:spPr>
            <a:xfrm>
              <a:off x="0" y="0"/>
              <a:ext cx="2959667" cy="406400"/>
            </a:xfrm>
            <a:custGeom>
              <a:avLst/>
              <a:gdLst/>
              <a:ahLst/>
              <a:cxnLst/>
              <a:rect l="l" t="t" r="r" b="b"/>
              <a:pathLst>
                <a:path w="2959667" h="406400">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598E36"/>
            </a:solidFill>
            <a:ln cap="rnd">
              <a:noFill/>
              <a:prstDash val="solid"/>
              <a:round/>
            </a:ln>
          </p:spPr>
          <p:txBody>
            <a:bodyPr/>
            <a:lstStyle/>
            <a:p>
              <a:endParaRPr lang="en-US"/>
            </a:p>
          </p:txBody>
        </p:sp>
        <p:sp>
          <p:nvSpPr>
            <p:cNvPr id="4" name="TextBox 4"/>
            <p:cNvSpPr txBox="1"/>
            <p:nvPr/>
          </p:nvSpPr>
          <p:spPr>
            <a:xfrm>
              <a:off x="0" y="-38100"/>
              <a:ext cx="2959667" cy="444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534727">
            <a:off x="14283393" y="11651658"/>
            <a:ext cx="11237485" cy="1543050"/>
            <a:chOff x="0" y="0"/>
            <a:chExt cx="2959667" cy="406400"/>
          </a:xfrm>
        </p:grpSpPr>
        <p:sp>
          <p:nvSpPr>
            <p:cNvPr id="6" name="Freeform 6"/>
            <p:cNvSpPr/>
            <p:nvPr/>
          </p:nvSpPr>
          <p:spPr>
            <a:xfrm>
              <a:off x="0" y="0"/>
              <a:ext cx="2959667" cy="406400"/>
            </a:xfrm>
            <a:custGeom>
              <a:avLst/>
              <a:gdLst/>
              <a:ahLst/>
              <a:cxnLst/>
              <a:rect l="l" t="t" r="r" b="b"/>
              <a:pathLst>
                <a:path w="2959667" h="406400">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FFA515"/>
            </a:solidFill>
            <a:ln cap="rnd">
              <a:noFill/>
              <a:prstDash val="solid"/>
              <a:round/>
            </a:ln>
          </p:spPr>
          <p:txBody>
            <a:bodyPr/>
            <a:lstStyle/>
            <a:p>
              <a:endParaRPr lang="en-US"/>
            </a:p>
          </p:txBody>
        </p:sp>
        <p:sp>
          <p:nvSpPr>
            <p:cNvPr id="7" name="TextBox 7"/>
            <p:cNvSpPr txBox="1"/>
            <p:nvPr/>
          </p:nvSpPr>
          <p:spPr>
            <a:xfrm>
              <a:off x="0" y="-38100"/>
              <a:ext cx="2959667" cy="444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534727">
            <a:off x="16471657" y="9494648"/>
            <a:ext cx="2882434" cy="288243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txBody>
            <a:bodyPr/>
            <a:lstStyle/>
            <a:p>
              <a:endParaRPr lang="en-US"/>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grpSp>
        <p:nvGrpSpPr>
          <p:cNvPr id="11" name="Group 11"/>
          <p:cNvGrpSpPr/>
          <p:nvPr/>
        </p:nvGrpSpPr>
        <p:grpSpPr>
          <a:xfrm>
            <a:off x="-3034530" y="21621"/>
            <a:ext cx="10256338" cy="1543050"/>
            <a:chOff x="0" y="0"/>
            <a:chExt cx="2701258" cy="406400"/>
          </a:xfrm>
        </p:grpSpPr>
        <p:sp>
          <p:nvSpPr>
            <p:cNvPr id="12" name="Freeform 12"/>
            <p:cNvSpPr/>
            <p:nvPr/>
          </p:nvSpPr>
          <p:spPr>
            <a:xfrm>
              <a:off x="0" y="0"/>
              <a:ext cx="2701258" cy="406400"/>
            </a:xfrm>
            <a:custGeom>
              <a:avLst/>
              <a:gdLst/>
              <a:ahLst/>
              <a:cxnLst/>
              <a:rect l="l" t="t" r="r" b="b"/>
              <a:pathLst>
                <a:path w="2701258" h="406400">
                  <a:moveTo>
                    <a:pt x="45291" y="0"/>
                  </a:moveTo>
                  <a:lnTo>
                    <a:pt x="2655967" y="0"/>
                  </a:lnTo>
                  <a:cubicBezTo>
                    <a:pt x="2680980" y="0"/>
                    <a:pt x="2701258" y="20277"/>
                    <a:pt x="2701258" y="45291"/>
                  </a:cubicBezTo>
                  <a:lnTo>
                    <a:pt x="2701258" y="361109"/>
                  </a:lnTo>
                  <a:cubicBezTo>
                    <a:pt x="2701258" y="386123"/>
                    <a:pt x="2680980" y="406400"/>
                    <a:pt x="2655967" y="406400"/>
                  </a:cubicBezTo>
                  <a:lnTo>
                    <a:pt x="45291" y="406400"/>
                  </a:lnTo>
                  <a:cubicBezTo>
                    <a:pt x="20277" y="406400"/>
                    <a:pt x="0" y="386123"/>
                    <a:pt x="0" y="361109"/>
                  </a:cubicBezTo>
                  <a:lnTo>
                    <a:pt x="0" y="45291"/>
                  </a:lnTo>
                  <a:cubicBezTo>
                    <a:pt x="0" y="20277"/>
                    <a:pt x="20277" y="0"/>
                    <a:pt x="45291" y="0"/>
                  </a:cubicBezTo>
                  <a:close/>
                </a:path>
              </a:pathLst>
            </a:custGeom>
            <a:solidFill>
              <a:srgbClr val="004AAD"/>
            </a:solidFill>
            <a:ln cap="rnd">
              <a:noFill/>
              <a:prstDash val="solid"/>
              <a:round/>
            </a:ln>
          </p:spPr>
          <p:txBody>
            <a:bodyPr/>
            <a:lstStyle/>
            <a:p>
              <a:endParaRPr lang="en-US"/>
            </a:p>
          </p:txBody>
        </p:sp>
        <p:sp>
          <p:nvSpPr>
            <p:cNvPr id="13" name="TextBox 13"/>
            <p:cNvSpPr txBox="1"/>
            <p:nvPr/>
          </p:nvSpPr>
          <p:spPr>
            <a:xfrm>
              <a:off x="0" y="-38100"/>
              <a:ext cx="2701258" cy="444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802609" y="430244"/>
            <a:ext cx="6120365" cy="773430"/>
          </a:xfrm>
          <a:prstGeom prst="rect">
            <a:avLst/>
          </a:prstGeom>
        </p:spPr>
        <p:txBody>
          <a:bodyPr lIns="0" tIns="0" rIns="0" bIns="0" rtlCol="0" anchor="t">
            <a:spAutoFit/>
          </a:bodyPr>
          <a:lstStyle/>
          <a:p>
            <a:pPr>
              <a:lnSpc>
                <a:spcPts val="5940"/>
              </a:lnSpc>
            </a:pPr>
            <a:r>
              <a:rPr lang="en-US" sz="5400">
                <a:solidFill>
                  <a:srgbClr val="FFFFFF"/>
                </a:solidFill>
                <a:latin typeface="Literata Bold"/>
              </a:rPr>
              <a:t>7.KẾT LUẬN</a:t>
            </a:r>
          </a:p>
        </p:txBody>
      </p:sp>
      <p:sp>
        <p:nvSpPr>
          <p:cNvPr id="15" name="TextBox 15"/>
          <p:cNvSpPr txBox="1"/>
          <p:nvPr/>
        </p:nvSpPr>
        <p:spPr>
          <a:xfrm>
            <a:off x="9318655" y="660400"/>
            <a:ext cx="5527933" cy="669925"/>
          </a:xfrm>
          <a:prstGeom prst="rect">
            <a:avLst/>
          </a:prstGeom>
        </p:spPr>
        <p:txBody>
          <a:bodyPr lIns="0" tIns="0" rIns="0" bIns="0" rtlCol="0" anchor="t">
            <a:spAutoFit/>
          </a:bodyPr>
          <a:lstStyle/>
          <a:p>
            <a:pPr algn="ctr">
              <a:lnSpc>
                <a:spcPts val="5599"/>
              </a:lnSpc>
            </a:pPr>
            <a:r>
              <a:rPr lang="en-US" sz="3999">
                <a:solidFill>
                  <a:srgbClr val="231F20"/>
                </a:solidFill>
                <a:latin typeface="Literata Bold"/>
              </a:rPr>
              <a:t>HẠN CHẾ CỦA ĐỒ ÁN</a:t>
            </a:r>
          </a:p>
        </p:txBody>
      </p:sp>
      <p:sp>
        <p:nvSpPr>
          <p:cNvPr id="16" name="TextBox 16"/>
          <p:cNvSpPr txBox="1"/>
          <p:nvPr/>
        </p:nvSpPr>
        <p:spPr>
          <a:xfrm>
            <a:off x="802609" y="2143249"/>
            <a:ext cx="17218806" cy="672719"/>
          </a:xfrm>
          <a:prstGeom prst="rect">
            <a:avLst/>
          </a:prstGeom>
        </p:spPr>
        <p:txBody>
          <a:bodyPr lIns="0" tIns="0" rIns="0" bIns="0" rtlCol="0" anchor="t">
            <a:spAutoFit/>
          </a:bodyPr>
          <a:lstStyle/>
          <a:p>
            <a:pPr>
              <a:lnSpc>
                <a:spcPts val="5446"/>
              </a:lnSpc>
              <a:spcBef>
                <a:spcPct val="0"/>
              </a:spcBef>
            </a:pPr>
            <a:r>
              <a:rPr lang="en-US" sz="3890">
                <a:solidFill>
                  <a:srgbClr val="000000"/>
                </a:solidFill>
                <a:latin typeface="Literata Bold"/>
              </a:rPr>
              <a:t>Do vốn kiến thức còn hạn hẹp nên đồ án còn tồn tại những hạn chế sau:</a:t>
            </a:r>
          </a:p>
        </p:txBody>
      </p:sp>
      <p:sp>
        <p:nvSpPr>
          <p:cNvPr id="17" name="TextBox 17"/>
          <p:cNvSpPr txBox="1"/>
          <p:nvPr/>
        </p:nvSpPr>
        <p:spPr>
          <a:xfrm>
            <a:off x="444407" y="3396993"/>
            <a:ext cx="17070666" cy="1358519"/>
          </a:xfrm>
          <a:prstGeom prst="rect">
            <a:avLst/>
          </a:prstGeom>
        </p:spPr>
        <p:txBody>
          <a:bodyPr lIns="0" tIns="0" rIns="0" bIns="0" rtlCol="0" anchor="t">
            <a:spAutoFit/>
          </a:bodyPr>
          <a:lstStyle/>
          <a:p>
            <a:pPr marL="839852" lvl="1" indent="-419926">
              <a:lnSpc>
                <a:spcPts val="5446"/>
              </a:lnSpc>
              <a:spcBef>
                <a:spcPct val="0"/>
              </a:spcBef>
              <a:buFont typeface="Arial"/>
              <a:buChar char="•"/>
            </a:pPr>
            <a:r>
              <a:rPr lang="en-US" sz="3890">
                <a:solidFill>
                  <a:srgbClr val="000000"/>
                </a:solidFill>
                <a:latin typeface="Literata"/>
              </a:rPr>
              <a:t>Hệ thống chưa thực sự tối ưu, mới chỉ áp dụng cho các quầy thuốc vừa và nhỏ.</a:t>
            </a:r>
          </a:p>
        </p:txBody>
      </p:sp>
      <p:sp>
        <p:nvSpPr>
          <p:cNvPr id="18" name="TextBox 18"/>
          <p:cNvSpPr txBox="1"/>
          <p:nvPr/>
        </p:nvSpPr>
        <p:spPr>
          <a:xfrm>
            <a:off x="444407" y="4857435"/>
            <a:ext cx="16639991" cy="1358519"/>
          </a:xfrm>
          <a:prstGeom prst="rect">
            <a:avLst/>
          </a:prstGeom>
        </p:spPr>
        <p:txBody>
          <a:bodyPr lIns="0" tIns="0" rIns="0" bIns="0" rtlCol="0" anchor="t">
            <a:spAutoFit/>
          </a:bodyPr>
          <a:lstStyle/>
          <a:p>
            <a:pPr marL="839852" lvl="1" indent="-419926">
              <a:lnSpc>
                <a:spcPts val="5446"/>
              </a:lnSpc>
              <a:buFont typeface="Arial"/>
              <a:buChar char="•"/>
            </a:pPr>
            <a:r>
              <a:rPr lang="en-US" sz="3890">
                <a:solidFill>
                  <a:srgbClr val="000000"/>
                </a:solidFill>
                <a:latin typeface="Literata"/>
              </a:rPr>
              <a:t>Vấn đề bảo mật dữ liệu chưa tốt.</a:t>
            </a:r>
          </a:p>
          <a:p>
            <a:pPr marL="839852" lvl="1" indent="-419926">
              <a:lnSpc>
                <a:spcPts val="5446"/>
              </a:lnSpc>
              <a:spcBef>
                <a:spcPct val="0"/>
              </a:spcBef>
              <a:buFont typeface="Arial"/>
              <a:buChar char="•"/>
            </a:pPr>
            <a:r>
              <a:rPr lang="en-US" sz="3890">
                <a:solidFill>
                  <a:srgbClr val="000000"/>
                </a:solidFill>
                <a:latin typeface="Literata"/>
              </a:rPr>
              <a:t>Chưa được thửng hiệm trên thực tế.</a:t>
            </a:r>
          </a:p>
        </p:txBody>
      </p:sp>
      <p:grpSp>
        <p:nvGrpSpPr>
          <p:cNvPr id="19" name="Group 19"/>
          <p:cNvGrpSpPr/>
          <p:nvPr/>
        </p:nvGrpSpPr>
        <p:grpSpPr>
          <a:xfrm>
            <a:off x="-485124" y="9453937"/>
            <a:ext cx="19216058" cy="833063"/>
            <a:chOff x="0" y="0"/>
            <a:chExt cx="5061019" cy="219408"/>
          </a:xfrm>
        </p:grpSpPr>
        <p:sp>
          <p:nvSpPr>
            <p:cNvPr id="20" name="Freeform 20"/>
            <p:cNvSpPr/>
            <p:nvPr/>
          </p:nvSpPr>
          <p:spPr>
            <a:xfrm>
              <a:off x="0" y="0"/>
              <a:ext cx="5061019" cy="219408"/>
            </a:xfrm>
            <a:custGeom>
              <a:avLst/>
              <a:gdLst/>
              <a:ahLst/>
              <a:cxnLst/>
              <a:rect l="l" t="t" r="r" b="b"/>
              <a:pathLst>
                <a:path w="5061019" h="219408">
                  <a:moveTo>
                    <a:pt x="0" y="0"/>
                  </a:moveTo>
                  <a:lnTo>
                    <a:pt x="5061019" y="0"/>
                  </a:lnTo>
                  <a:lnTo>
                    <a:pt x="5061019" y="219408"/>
                  </a:lnTo>
                  <a:lnTo>
                    <a:pt x="0" y="219408"/>
                  </a:lnTo>
                  <a:close/>
                </a:path>
              </a:pathLst>
            </a:custGeom>
            <a:solidFill>
              <a:srgbClr val="004AAD"/>
            </a:solidFill>
          </p:spPr>
          <p:txBody>
            <a:bodyPr/>
            <a:lstStyle/>
            <a:p>
              <a:endParaRPr lang="en-US"/>
            </a:p>
          </p:txBody>
        </p:sp>
        <p:sp>
          <p:nvSpPr>
            <p:cNvPr id="21" name="TextBox 21"/>
            <p:cNvSpPr txBox="1"/>
            <p:nvPr/>
          </p:nvSpPr>
          <p:spPr>
            <a:xfrm>
              <a:off x="0" y="-38100"/>
              <a:ext cx="5061019" cy="257508"/>
            </a:xfrm>
            <a:prstGeom prst="rect">
              <a:avLst/>
            </a:prstGeom>
          </p:spPr>
          <p:txBody>
            <a:bodyPr lIns="50800" tIns="50800" rIns="50800" bIns="50800" rtlCol="0" anchor="ctr"/>
            <a:lstStyle/>
            <a:p>
              <a:pPr algn="ctr">
                <a:lnSpc>
                  <a:spcPts val="2659"/>
                </a:lnSpc>
                <a:spcBef>
                  <a:spcPct val="0"/>
                </a:spcBef>
              </a:pPr>
              <a:endParaRPr/>
            </a:p>
          </p:txBody>
        </p:sp>
      </p:grpSp>
      <p:sp>
        <p:nvSpPr>
          <p:cNvPr id="32" name="TextBox 11">
            <a:extLst>
              <a:ext uri="{FF2B5EF4-FFF2-40B4-BE49-F238E27FC236}">
                <a16:creationId xmlns:a16="http://schemas.microsoft.com/office/drawing/2014/main" id="{2E08DC21-DA7F-66D1-A264-F05C8F3B2F13}"/>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solidFill>
                  <a:schemeClr val="bg1"/>
                </a:solidFill>
                <a:latin typeface="Literata Bold"/>
              </a:rPr>
              <a:t>30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5124" y="9453937"/>
            <a:ext cx="19216058" cy="833063"/>
            <a:chOff x="0" y="0"/>
            <a:chExt cx="5061019" cy="219408"/>
          </a:xfrm>
        </p:grpSpPr>
        <p:sp>
          <p:nvSpPr>
            <p:cNvPr id="3" name="Freeform 3"/>
            <p:cNvSpPr/>
            <p:nvPr/>
          </p:nvSpPr>
          <p:spPr>
            <a:xfrm>
              <a:off x="0" y="0"/>
              <a:ext cx="5061019" cy="219408"/>
            </a:xfrm>
            <a:custGeom>
              <a:avLst/>
              <a:gdLst/>
              <a:ahLst/>
              <a:cxnLst/>
              <a:rect l="l" t="t" r="r" b="b"/>
              <a:pathLst>
                <a:path w="5061019" h="219408">
                  <a:moveTo>
                    <a:pt x="0" y="0"/>
                  </a:moveTo>
                  <a:lnTo>
                    <a:pt x="5061019" y="0"/>
                  </a:lnTo>
                  <a:lnTo>
                    <a:pt x="5061019" y="219408"/>
                  </a:lnTo>
                  <a:lnTo>
                    <a:pt x="0" y="219408"/>
                  </a:lnTo>
                  <a:close/>
                </a:path>
              </a:pathLst>
            </a:custGeom>
            <a:solidFill>
              <a:srgbClr val="004AAD"/>
            </a:solidFill>
          </p:spPr>
          <p:txBody>
            <a:bodyPr/>
            <a:lstStyle/>
            <a:p>
              <a:endParaRPr lang="en-US"/>
            </a:p>
          </p:txBody>
        </p:sp>
        <p:sp>
          <p:nvSpPr>
            <p:cNvPr id="4" name="TextBox 4"/>
            <p:cNvSpPr txBox="1"/>
            <p:nvPr/>
          </p:nvSpPr>
          <p:spPr>
            <a:xfrm>
              <a:off x="0" y="-38100"/>
              <a:ext cx="5061019" cy="25750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1946505">
            <a:off x="3938201" y="1187446"/>
            <a:ext cx="489464" cy="537135"/>
          </a:xfrm>
          <a:custGeom>
            <a:avLst/>
            <a:gdLst/>
            <a:ahLst/>
            <a:cxnLst/>
            <a:rect l="l" t="t" r="r" b="b"/>
            <a:pathLst>
              <a:path w="489464" h="537135">
                <a:moveTo>
                  <a:pt x="0" y="0"/>
                </a:moveTo>
                <a:lnTo>
                  <a:pt x="489464" y="0"/>
                </a:lnTo>
                <a:lnTo>
                  <a:pt x="489464" y="537135"/>
                </a:lnTo>
                <a:lnTo>
                  <a:pt x="0" y="537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1946505">
            <a:off x="17014568" y="5907758"/>
            <a:ext cx="489464" cy="537135"/>
          </a:xfrm>
          <a:custGeom>
            <a:avLst/>
            <a:gdLst/>
            <a:ahLst/>
            <a:cxnLst/>
            <a:rect l="l" t="t" r="r" b="b"/>
            <a:pathLst>
              <a:path w="489464" h="537135">
                <a:moveTo>
                  <a:pt x="0" y="0"/>
                </a:moveTo>
                <a:lnTo>
                  <a:pt x="489464" y="0"/>
                </a:lnTo>
                <a:lnTo>
                  <a:pt x="489464" y="537135"/>
                </a:lnTo>
                <a:lnTo>
                  <a:pt x="0" y="537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954857" y="1944305"/>
            <a:ext cx="5754932" cy="6367837"/>
          </a:xfrm>
          <a:custGeom>
            <a:avLst/>
            <a:gdLst/>
            <a:ahLst/>
            <a:cxnLst/>
            <a:rect l="l" t="t" r="r" b="b"/>
            <a:pathLst>
              <a:path w="5754932" h="6367837">
                <a:moveTo>
                  <a:pt x="0" y="0"/>
                </a:moveTo>
                <a:lnTo>
                  <a:pt x="5754933" y="0"/>
                </a:lnTo>
                <a:lnTo>
                  <a:pt x="5754933" y="6367837"/>
                </a:lnTo>
                <a:lnTo>
                  <a:pt x="0" y="63678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8374763" y="4083049"/>
            <a:ext cx="8533928" cy="1060451"/>
          </a:xfrm>
          <a:prstGeom prst="rect">
            <a:avLst/>
          </a:prstGeom>
        </p:spPr>
        <p:txBody>
          <a:bodyPr lIns="0" tIns="0" rIns="0" bIns="0" rtlCol="0" anchor="t">
            <a:spAutoFit/>
          </a:bodyPr>
          <a:lstStyle/>
          <a:p>
            <a:pPr>
              <a:lnSpc>
                <a:spcPts val="8000"/>
              </a:lnSpc>
            </a:pPr>
            <a:r>
              <a:rPr lang="en-US" sz="8000">
                <a:solidFill>
                  <a:srgbClr val="231F20"/>
                </a:solidFill>
                <a:latin typeface="Literata Bold"/>
              </a:rPr>
              <a:t>8. KHỞI NGHIỆP</a:t>
            </a:r>
          </a:p>
        </p:txBody>
      </p:sp>
      <p:sp>
        <p:nvSpPr>
          <p:cNvPr id="19" name="TextBox 11">
            <a:extLst>
              <a:ext uri="{FF2B5EF4-FFF2-40B4-BE49-F238E27FC236}">
                <a16:creationId xmlns:a16="http://schemas.microsoft.com/office/drawing/2014/main" id="{6DF13219-746B-69CC-1405-02AF25DA5F8C}"/>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solidFill>
                  <a:schemeClr val="bg1"/>
                </a:solidFill>
                <a:latin typeface="Literata Bold"/>
              </a:rPr>
              <a:t>31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534727">
            <a:off x="16386667" y="10693433"/>
            <a:ext cx="11237485" cy="1543050"/>
            <a:chOff x="0" y="0"/>
            <a:chExt cx="2959667" cy="406400"/>
          </a:xfrm>
        </p:grpSpPr>
        <p:sp>
          <p:nvSpPr>
            <p:cNvPr id="3" name="Freeform 3"/>
            <p:cNvSpPr/>
            <p:nvPr/>
          </p:nvSpPr>
          <p:spPr>
            <a:xfrm>
              <a:off x="0" y="0"/>
              <a:ext cx="2959667" cy="406400"/>
            </a:xfrm>
            <a:custGeom>
              <a:avLst/>
              <a:gdLst/>
              <a:ahLst/>
              <a:cxnLst/>
              <a:rect l="l" t="t" r="r" b="b"/>
              <a:pathLst>
                <a:path w="2959667" h="406400">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598E36"/>
            </a:solidFill>
            <a:ln cap="rnd">
              <a:noFill/>
              <a:prstDash val="solid"/>
              <a:round/>
            </a:ln>
          </p:spPr>
          <p:txBody>
            <a:bodyPr/>
            <a:lstStyle/>
            <a:p>
              <a:endParaRPr lang="en-US"/>
            </a:p>
          </p:txBody>
        </p:sp>
        <p:sp>
          <p:nvSpPr>
            <p:cNvPr id="4" name="TextBox 4"/>
            <p:cNvSpPr txBox="1"/>
            <p:nvPr/>
          </p:nvSpPr>
          <p:spPr>
            <a:xfrm>
              <a:off x="0" y="-38100"/>
              <a:ext cx="2959667" cy="444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534727">
            <a:off x="14283393" y="11651658"/>
            <a:ext cx="11237485" cy="1543050"/>
            <a:chOff x="0" y="0"/>
            <a:chExt cx="2959667" cy="406400"/>
          </a:xfrm>
        </p:grpSpPr>
        <p:sp>
          <p:nvSpPr>
            <p:cNvPr id="6" name="Freeform 6"/>
            <p:cNvSpPr/>
            <p:nvPr/>
          </p:nvSpPr>
          <p:spPr>
            <a:xfrm>
              <a:off x="0" y="0"/>
              <a:ext cx="2959667" cy="406400"/>
            </a:xfrm>
            <a:custGeom>
              <a:avLst/>
              <a:gdLst/>
              <a:ahLst/>
              <a:cxnLst/>
              <a:rect l="l" t="t" r="r" b="b"/>
              <a:pathLst>
                <a:path w="2959667" h="406400">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FFA515"/>
            </a:solidFill>
            <a:ln cap="rnd">
              <a:noFill/>
              <a:prstDash val="solid"/>
              <a:round/>
            </a:ln>
          </p:spPr>
          <p:txBody>
            <a:bodyPr/>
            <a:lstStyle/>
            <a:p>
              <a:endParaRPr lang="en-US"/>
            </a:p>
          </p:txBody>
        </p:sp>
        <p:sp>
          <p:nvSpPr>
            <p:cNvPr id="7" name="TextBox 7"/>
            <p:cNvSpPr txBox="1"/>
            <p:nvPr/>
          </p:nvSpPr>
          <p:spPr>
            <a:xfrm>
              <a:off x="0" y="-38100"/>
              <a:ext cx="2959667" cy="444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534727">
            <a:off x="16471657" y="9494648"/>
            <a:ext cx="2882434" cy="288243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txBody>
            <a:bodyPr/>
            <a:lstStyle/>
            <a:p>
              <a:endParaRPr lang="en-US"/>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11" name="TextBox 11"/>
          <p:cNvSpPr txBox="1"/>
          <p:nvPr/>
        </p:nvSpPr>
        <p:spPr>
          <a:xfrm>
            <a:off x="5854119" y="631825"/>
            <a:ext cx="7403179" cy="854076"/>
          </a:xfrm>
          <a:prstGeom prst="rect">
            <a:avLst/>
          </a:prstGeom>
        </p:spPr>
        <p:txBody>
          <a:bodyPr lIns="0" tIns="0" rIns="0" bIns="0" rtlCol="0" anchor="t">
            <a:spAutoFit/>
          </a:bodyPr>
          <a:lstStyle/>
          <a:p>
            <a:pPr algn="ctr">
              <a:lnSpc>
                <a:spcPts val="6999"/>
              </a:lnSpc>
            </a:pPr>
            <a:r>
              <a:rPr lang="en-US" sz="4999">
                <a:solidFill>
                  <a:srgbClr val="231F20"/>
                </a:solidFill>
                <a:latin typeface="Literata Bold"/>
              </a:rPr>
              <a:t>KẾ HOẠCH CHO DỰ ÁN</a:t>
            </a:r>
          </a:p>
        </p:txBody>
      </p:sp>
      <p:sp>
        <p:nvSpPr>
          <p:cNvPr id="12" name="TextBox 12"/>
          <p:cNvSpPr txBox="1"/>
          <p:nvPr/>
        </p:nvSpPr>
        <p:spPr>
          <a:xfrm>
            <a:off x="587572" y="2222435"/>
            <a:ext cx="17070666" cy="4650613"/>
          </a:xfrm>
          <a:prstGeom prst="rect">
            <a:avLst/>
          </a:prstGeom>
        </p:spPr>
        <p:txBody>
          <a:bodyPr lIns="0" tIns="0" rIns="0" bIns="0" rtlCol="0" anchor="t">
            <a:spAutoFit/>
          </a:bodyPr>
          <a:lstStyle/>
          <a:p>
            <a:pPr marL="839852" lvl="1" indent="-419926">
              <a:lnSpc>
                <a:spcPts val="6224"/>
              </a:lnSpc>
              <a:buFont typeface="Arial"/>
              <a:buChar char="•"/>
            </a:pPr>
            <a:r>
              <a:rPr lang="en-US" sz="3890">
                <a:solidFill>
                  <a:srgbClr val="000000"/>
                </a:solidFill>
                <a:latin typeface="Literata Bold Italics"/>
              </a:rPr>
              <a:t>Ứng dụng cửa hàng thời trang tích hợp AI:</a:t>
            </a:r>
            <a:r>
              <a:rPr lang="en-US" sz="3890">
                <a:solidFill>
                  <a:srgbClr val="000000"/>
                </a:solidFill>
                <a:latin typeface="Literata"/>
              </a:rPr>
              <a:t> AI sẽ hỗ trợ người dùng trong việc duyệt, đề xuất và mua các sản phẩm thời trang từ nhiều thương hiệu khác nhau dựa trên sở thích và lịch sử mua hàng của họ.</a:t>
            </a:r>
          </a:p>
          <a:p>
            <a:pPr marL="839852" lvl="1" indent="-419926">
              <a:lnSpc>
                <a:spcPts val="6224"/>
              </a:lnSpc>
              <a:buFont typeface="Arial"/>
              <a:buChar char="•"/>
            </a:pPr>
            <a:r>
              <a:rPr lang="en-US" sz="3890">
                <a:solidFill>
                  <a:srgbClr val="000000"/>
                </a:solidFill>
                <a:latin typeface="Literata Bold Italics"/>
              </a:rPr>
              <a:t>Tính năng thử đồ ảo thông minh:</a:t>
            </a:r>
            <a:r>
              <a:rPr lang="en-US" sz="3890">
                <a:solidFill>
                  <a:srgbClr val="000000"/>
                </a:solidFill>
                <a:latin typeface="Literata"/>
              </a:rPr>
              <a:t> Xây dựng tính năng thử đồ ảo tích hợp trí tuệ nhân tạo để người dùng có thể "thử" trực tuyến các trang phục thông qua việc áp dụng công nghệ AI.</a:t>
            </a:r>
          </a:p>
        </p:txBody>
      </p:sp>
      <p:grpSp>
        <p:nvGrpSpPr>
          <p:cNvPr id="13" name="Group 13"/>
          <p:cNvGrpSpPr/>
          <p:nvPr/>
        </p:nvGrpSpPr>
        <p:grpSpPr>
          <a:xfrm>
            <a:off x="-485124" y="9453937"/>
            <a:ext cx="19216058" cy="833063"/>
            <a:chOff x="0" y="0"/>
            <a:chExt cx="5061019" cy="219408"/>
          </a:xfrm>
        </p:grpSpPr>
        <p:sp>
          <p:nvSpPr>
            <p:cNvPr id="14" name="Freeform 14"/>
            <p:cNvSpPr/>
            <p:nvPr/>
          </p:nvSpPr>
          <p:spPr>
            <a:xfrm>
              <a:off x="0" y="0"/>
              <a:ext cx="5061019" cy="219408"/>
            </a:xfrm>
            <a:custGeom>
              <a:avLst/>
              <a:gdLst/>
              <a:ahLst/>
              <a:cxnLst/>
              <a:rect l="l" t="t" r="r" b="b"/>
              <a:pathLst>
                <a:path w="5061019" h="219408">
                  <a:moveTo>
                    <a:pt x="0" y="0"/>
                  </a:moveTo>
                  <a:lnTo>
                    <a:pt x="5061019" y="0"/>
                  </a:lnTo>
                  <a:lnTo>
                    <a:pt x="5061019" y="219408"/>
                  </a:lnTo>
                  <a:lnTo>
                    <a:pt x="0" y="219408"/>
                  </a:lnTo>
                  <a:close/>
                </a:path>
              </a:pathLst>
            </a:custGeom>
            <a:solidFill>
              <a:srgbClr val="004AAD"/>
            </a:solidFill>
          </p:spPr>
          <p:txBody>
            <a:bodyPr/>
            <a:lstStyle/>
            <a:p>
              <a:endParaRPr lang="en-US"/>
            </a:p>
          </p:txBody>
        </p:sp>
        <p:sp>
          <p:nvSpPr>
            <p:cNvPr id="15" name="TextBox 15"/>
            <p:cNvSpPr txBox="1"/>
            <p:nvPr/>
          </p:nvSpPr>
          <p:spPr>
            <a:xfrm>
              <a:off x="0" y="-38100"/>
              <a:ext cx="5061019" cy="257508"/>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11">
            <a:extLst>
              <a:ext uri="{FF2B5EF4-FFF2-40B4-BE49-F238E27FC236}">
                <a16:creationId xmlns:a16="http://schemas.microsoft.com/office/drawing/2014/main" id="{833758C3-C946-2ED1-1E15-334C8D6D8E87}"/>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solidFill>
                  <a:schemeClr val="bg1"/>
                </a:solidFill>
                <a:latin typeface="Literata Bold"/>
              </a:rPr>
              <a:t>32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534727">
            <a:off x="16386667" y="10693433"/>
            <a:ext cx="11237485" cy="1543050"/>
            <a:chOff x="0" y="0"/>
            <a:chExt cx="2959667" cy="406400"/>
          </a:xfrm>
        </p:grpSpPr>
        <p:sp>
          <p:nvSpPr>
            <p:cNvPr id="3" name="Freeform 3"/>
            <p:cNvSpPr/>
            <p:nvPr/>
          </p:nvSpPr>
          <p:spPr>
            <a:xfrm>
              <a:off x="0" y="0"/>
              <a:ext cx="2959667" cy="406400"/>
            </a:xfrm>
            <a:custGeom>
              <a:avLst/>
              <a:gdLst/>
              <a:ahLst/>
              <a:cxnLst/>
              <a:rect l="l" t="t" r="r" b="b"/>
              <a:pathLst>
                <a:path w="2959667" h="406400">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598E36"/>
            </a:solidFill>
            <a:ln cap="rnd">
              <a:noFill/>
              <a:prstDash val="solid"/>
              <a:round/>
            </a:ln>
          </p:spPr>
          <p:txBody>
            <a:bodyPr/>
            <a:lstStyle/>
            <a:p>
              <a:endParaRPr lang="en-US"/>
            </a:p>
          </p:txBody>
        </p:sp>
        <p:sp>
          <p:nvSpPr>
            <p:cNvPr id="4" name="TextBox 4"/>
            <p:cNvSpPr txBox="1"/>
            <p:nvPr/>
          </p:nvSpPr>
          <p:spPr>
            <a:xfrm>
              <a:off x="0" y="-38100"/>
              <a:ext cx="2959667" cy="444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534727">
            <a:off x="14283393" y="11651658"/>
            <a:ext cx="11237485" cy="1543050"/>
            <a:chOff x="0" y="0"/>
            <a:chExt cx="2959667" cy="406400"/>
          </a:xfrm>
        </p:grpSpPr>
        <p:sp>
          <p:nvSpPr>
            <p:cNvPr id="6" name="Freeform 6"/>
            <p:cNvSpPr/>
            <p:nvPr/>
          </p:nvSpPr>
          <p:spPr>
            <a:xfrm>
              <a:off x="0" y="0"/>
              <a:ext cx="2959667" cy="406400"/>
            </a:xfrm>
            <a:custGeom>
              <a:avLst/>
              <a:gdLst/>
              <a:ahLst/>
              <a:cxnLst/>
              <a:rect l="l" t="t" r="r" b="b"/>
              <a:pathLst>
                <a:path w="2959667" h="406400">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FFA515"/>
            </a:solidFill>
            <a:ln cap="rnd">
              <a:noFill/>
              <a:prstDash val="solid"/>
              <a:round/>
            </a:ln>
          </p:spPr>
          <p:txBody>
            <a:bodyPr/>
            <a:lstStyle/>
            <a:p>
              <a:endParaRPr lang="en-US"/>
            </a:p>
          </p:txBody>
        </p:sp>
        <p:sp>
          <p:nvSpPr>
            <p:cNvPr id="7" name="TextBox 7"/>
            <p:cNvSpPr txBox="1"/>
            <p:nvPr/>
          </p:nvSpPr>
          <p:spPr>
            <a:xfrm>
              <a:off x="0" y="-38100"/>
              <a:ext cx="2959667" cy="444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534727">
            <a:off x="16471657" y="9494648"/>
            <a:ext cx="2882434" cy="288243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txBody>
            <a:bodyPr/>
            <a:lstStyle/>
            <a:p>
              <a:endParaRPr lang="en-US"/>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11" name="TextBox 11"/>
          <p:cNvSpPr txBox="1"/>
          <p:nvPr/>
        </p:nvSpPr>
        <p:spPr>
          <a:xfrm>
            <a:off x="3556778" y="738982"/>
            <a:ext cx="12433881" cy="854076"/>
          </a:xfrm>
          <a:prstGeom prst="rect">
            <a:avLst/>
          </a:prstGeom>
        </p:spPr>
        <p:txBody>
          <a:bodyPr lIns="0" tIns="0" rIns="0" bIns="0" rtlCol="0" anchor="t">
            <a:spAutoFit/>
          </a:bodyPr>
          <a:lstStyle/>
          <a:p>
            <a:pPr algn="ctr">
              <a:lnSpc>
                <a:spcPts val="6999"/>
              </a:lnSpc>
            </a:pPr>
            <a:r>
              <a:rPr lang="en-US" sz="4999">
                <a:solidFill>
                  <a:srgbClr val="231F20"/>
                </a:solidFill>
                <a:latin typeface="Literata Bold"/>
              </a:rPr>
              <a:t>NHỮNG ĐIỂM KHÁC BIỆT CỦA DỰ ÁN</a:t>
            </a:r>
          </a:p>
        </p:txBody>
      </p:sp>
      <p:sp>
        <p:nvSpPr>
          <p:cNvPr id="12" name="TextBox 12"/>
          <p:cNvSpPr txBox="1"/>
          <p:nvPr/>
        </p:nvSpPr>
        <p:spPr>
          <a:xfrm>
            <a:off x="587572" y="2222435"/>
            <a:ext cx="17070666" cy="4650613"/>
          </a:xfrm>
          <a:prstGeom prst="rect">
            <a:avLst/>
          </a:prstGeom>
        </p:spPr>
        <p:txBody>
          <a:bodyPr lIns="0" tIns="0" rIns="0" bIns="0" rtlCol="0" anchor="t">
            <a:spAutoFit/>
          </a:bodyPr>
          <a:lstStyle/>
          <a:p>
            <a:pPr marL="839852" lvl="1" indent="-419926">
              <a:lnSpc>
                <a:spcPts val="6224"/>
              </a:lnSpc>
              <a:buFont typeface="Arial"/>
              <a:buChar char="•"/>
            </a:pPr>
            <a:r>
              <a:rPr lang="en-US" sz="3890">
                <a:solidFill>
                  <a:srgbClr val="000000"/>
                </a:solidFill>
                <a:latin typeface="Literata Bold Italics"/>
              </a:rPr>
              <a:t>Công nghệ thử đồ ảo độc đáo: </a:t>
            </a:r>
            <a:r>
              <a:rPr lang="en-US" sz="3890">
                <a:solidFill>
                  <a:srgbClr val="000000"/>
                </a:solidFill>
                <a:latin typeface="Literata"/>
              </a:rPr>
              <a:t>Việc tích hợp tính năng thử đồ ảo một cách tinh tế và hiệu quả là một điểm khác biệt lớn, giúp cung cấp trải nghiệm mua sắm đặc biệt cho người dùng.</a:t>
            </a:r>
          </a:p>
          <a:p>
            <a:pPr marL="839852" lvl="1" indent="-419926">
              <a:lnSpc>
                <a:spcPts val="6224"/>
              </a:lnSpc>
              <a:buFont typeface="Arial"/>
              <a:buChar char="•"/>
            </a:pPr>
            <a:r>
              <a:rPr lang="en-US" sz="3890">
                <a:solidFill>
                  <a:srgbClr val="000000"/>
                </a:solidFill>
                <a:latin typeface="Literata Bold Italics"/>
              </a:rPr>
              <a:t>Tính cá nhân hóa cao: </a:t>
            </a:r>
            <a:r>
              <a:rPr lang="en-US" sz="3890">
                <a:solidFill>
                  <a:srgbClr val="000000"/>
                </a:solidFill>
                <a:latin typeface="Literata"/>
              </a:rPr>
              <a:t>Sự tập trung vào tính cá nhân hóa, gợi ý sản phẩm và dịch vụ chăm sóc khách hàng tốt có thể làm nổi bật dự án của bạn so với các đối thủ.</a:t>
            </a:r>
          </a:p>
        </p:txBody>
      </p:sp>
      <p:grpSp>
        <p:nvGrpSpPr>
          <p:cNvPr id="13" name="Group 13"/>
          <p:cNvGrpSpPr/>
          <p:nvPr/>
        </p:nvGrpSpPr>
        <p:grpSpPr>
          <a:xfrm>
            <a:off x="-485124" y="9453937"/>
            <a:ext cx="19216058" cy="833063"/>
            <a:chOff x="0" y="0"/>
            <a:chExt cx="5061019" cy="219408"/>
          </a:xfrm>
        </p:grpSpPr>
        <p:sp>
          <p:nvSpPr>
            <p:cNvPr id="14" name="Freeform 14"/>
            <p:cNvSpPr/>
            <p:nvPr/>
          </p:nvSpPr>
          <p:spPr>
            <a:xfrm>
              <a:off x="0" y="0"/>
              <a:ext cx="5061019" cy="219408"/>
            </a:xfrm>
            <a:custGeom>
              <a:avLst/>
              <a:gdLst/>
              <a:ahLst/>
              <a:cxnLst/>
              <a:rect l="l" t="t" r="r" b="b"/>
              <a:pathLst>
                <a:path w="5061019" h="219408">
                  <a:moveTo>
                    <a:pt x="0" y="0"/>
                  </a:moveTo>
                  <a:lnTo>
                    <a:pt x="5061019" y="0"/>
                  </a:lnTo>
                  <a:lnTo>
                    <a:pt x="5061019" y="219408"/>
                  </a:lnTo>
                  <a:lnTo>
                    <a:pt x="0" y="219408"/>
                  </a:lnTo>
                  <a:close/>
                </a:path>
              </a:pathLst>
            </a:custGeom>
            <a:solidFill>
              <a:srgbClr val="004AAD"/>
            </a:solidFill>
          </p:spPr>
          <p:txBody>
            <a:bodyPr/>
            <a:lstStyle/>
            <a:p>
              <a:endParaRPr lang="en-US"/>
            </a:p>
          </p:txBody>
        </p:sp>
        <p:sp>
          <p:nvSpPr>
            <p:cNvPr id="15" name="TextBox 15"/>
            <p:cNvSpPr txBox="1"/>
            <p:nvPr/>
          </p:nvSpPr>
          <p:spPr>
            <a:xfrm>
              <a:off x="0" y="-38100"/>
              <a:ext cx="5061019" cy="257508"/>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11">
            <a:extLst>
              <a:ext uri="{FF2B5EF4-FFF2-40B4-BE49-F238E27FC236}">
                <a16:creationId xmlns:a16="http://schemas.microsoft.com/office/drawing/2014/main" id="{B650FE0F-26D3-5961-9176-F7581DDBF66F}"/>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solidFill>
                  <a:schemeClr val="bg1"/>
                </a:solidFill>
                <a:latin typeface="Literata Bold"/>
              </a:rPr>
              <a:t>33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5124" y="9457865"/>
            <a:ext cx="19216058" cy="833063"/>
            <a:chOff x="0" y="0"/>
            <a:chExt cx="5061019" cy="219408"/>
          </a:xfrm>
        </p:grpSpPr>
        <p:sp>
          <p:nvSpPr>
            <p:cNvPr id="3" name="Freeform 3"/>
            <p:cNvSpPr/>
            <p:nvPr/>
          </p:nvSpPr>
          <p:spPr>
            <a:xfrm>
              <a:off x="0" y="0"/>
              <a:ext cx="5061019" cy="219408"/>
            </a:xfrm>
            <a:custGeom>
              <a:avLst/>
              <a:gdLst/>
              <a:ahLst/>
              <a:cxnLst/>
              <a:rect l="l" t="t" r="r" b="b"/>
              <a:pathLst>
                <a:path w="5061019" h="219408">
                  <a:moveTo>
                    <a:pt x="0" y="0"/>
                  </a:moveTo>
                  <a:lnTo>
                    <a:pt x="5061019" y="0"/>
                  </a:lnTo>
                  <a:lnTo>
                    <a:pt x="5061019" y="219408"/>
                  </a:lnTo>
                  <a:lnTo>
                    <a:pt x="0" y="219408"/>
                  </a:lnTo>
                  <a:close/>
                </a:path>
              </a:pathLst>
            </a:custGeom>
            <a:solidFill>
              <a:srgbClr val="004AAD"/>
            </a:solidFill>
          </p:spPr>
          <p:txBody>
            <a:bodyPr/>
            <a:lstStyle/>
            <a:p>
              <a:endParaRPr lang="en-US"/>
            </a:p>
          </p:txBody>
        </p:sp>
        <p:sp>
          <p:nvSpPr>
            <p:cNvPr id="4" name="TextBox 4"/>
            <p:cNvSpPr txBox="1"/>
            <p:nvPr/>
          </p:nvSpPr>
          <p:spPr>
            <a:xfrm>
              <a:off x="0" y="-38100"/>
              <a:ext cx="5061019" cy="25750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3366406" y="875041"/>
            <a:ext cx="631167" cy="63116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729EDD"/>
              </a:solidFill>
              <a:prstDash val="lgDash"/>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4836989" flipH="1">
            <a:off x="16777939" y="1944211"/>
            <a:ext cx="718647" cy="922821"/>
          </a:xfrm>
          <a:custGeom>
            <a:avLst/>
            <a:gdLst/>
            <a:ahLst/>
            <a:cxnLst/>
            <a:rect l="l" t="t" r="r" b="b"/>
            <a:pathLst>
              <a:path w="718647" h="922821">
                <a:moveTo>
                  <a:pt x="718647" y="0"/>
                </a:moveTo>
                <a:lnTo>
                  <a:pt x="0" y="0"/>
                </a:lnTo>
                <a:lnTo>
                  <a:pt x="0" y="922821"/>
                </a:lnTo>
                <a:lnTo>
                  <a:pt x="718647" y="922821"/>
                </a:lnTo>
                <a:lnTo>
                  <a:pt x="71864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3075970" y="3111591"/>
            <a:ext cx="12664627" cy="1918397"/>
          </a:xfrm>
          <a:prstGeom prst="rect">
            <a:avLst/>
          </a:prstGeom>
        </p:spPr>
        <p:txBody>
          <a:bodyPr lIns="0" tIns="0" rIns="0" bIns="0" rtlCol="0" anchor="t">
            <a:spAutoFit/>
          </a:bodyPr>
          <a:lstStyle/>
          <a:p>
            <a:pPr>
              <a:lnSpc>
                <a:spcPts val="14475"/>
              </a:lnSpc>
            </a:pPr>
            <a:r>
              <a:rPr lang="en-US" sz="14475">
                <a:solidFill>
                  <a:srgbClr val="231F20"/>
                </a:solidFill>
                <a:latin typeface="Literata Bold"/>
              </a:rPr>
              <a:t>THANK YOU!</a:t>
            </a:r>
          </a:p>
        </p:txBody>
      </p:sp>
      <p:sp>
        <p:nvSpPr>
          <p:cNvPr id="10" name="TextBox 10"/>
          <p:cNvSpPr txBox="1"/>
          <p:nvPr/>
        </p:nvSpPr>
        <p:spPr>
          <a:xfrm>
            <a:off x="608016" y="5428919"/>
            <a:ext cx="17600535" cy="669925"/>
          </a:xfrm>
          <a:prstGeom prst="rect">
            <a:avLst/>
          </a:prstGeom>
        </p:spPr>
        <p:txBody>
          <a:bodyPr lIns="0" tIns="0" rIns="0" bIns="0" rtlCol="0" anchor="t">
            <a:spAutoFit/>
          </a:bodyPr>
          <a:lstStyle/>
          <a:p>
            <a:pPr>
              <a:lnSpc>
                <a:spcPts val="5599"/>
              </a:lnSpc>
            </a:pPr>
            <a:r>
              <a:rPr lang="en-US" sz="3999">
                <a:solidFill>
                  <a:srgbClr val="231F20"/>
                </a:solidFill>
                <a:latin typeface="Literata"/>
              </a:rPr>
              <a:t>Cảm ơn  thầy cô và các bạn đã lắng nghe bài thuyết trình của nhóm em.</a:t>
            </a:r>
          </a:p>
        </p:txBody>
      </p:sp>
      <p:sp>
        <p:nvSpPr>
          <p:cNvPr id="11" name="Freeform 11"/>
          <p:cNvSpPr/>
          <p:nvPr/>
        </p:nvSpPr>
        <p:spPr>
          <a:xfrm rot="1946505">
            <a:off x="17406352" y="6564409"/>
            <a:ext cx="489464" cy="537135"/>
          </a:xfrm>
          <a:custGeom>
            <a:avLst/>
            <a:gdLst/>
            <a:ahLst/>
            <a:cxnLst/>
            <a:rect l="l" t="t" r="r" b="b"/>
            <a:pathLst>
              <a:path w="489464" h="537135">
                <a:moveTo>
                  <a:pt x="0" y="0"/>
                </a:moveTo>
                <a:lnTo>
                  <a:pt x="489464" y="0"/>
                </a:lnTo>
                <a:lnTo>
                  <a:pt x="489464" y="537134"/>
                </a:lnTo>
                <a:lnTo>
                  <a:pt x="0" y="5371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2" name="TextBox 11">
            <a:extLst>
              <a:ext uri="{FF2B5EF4-FFF2-40B4-BE49-F238E27FC236}">
                <a16:creationId xmlns:a16="http://schemas.microsoft.com/office/drawing/2014/main" id="{8BE989F5-E346-C865-4265-283ACEC72044}"/>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solidFill>
                  <a:schemeClr val="bg1"/>
                </a:solidFill>
                <a:latin typeface="Literata Bold"/>
              </a:rPr>
              <a:t>34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90754" y="224761"/>
            <a:ext cx="1739133" cy="1607878"/>
          </a:xfrm>
          <a:custGeom>
            <a:avLst/>
            <a:gdLst/>
            <a:ahLst/>
            <a:cxnLst/>
            <a:rect l="l" t="t" r="r" b="b"/>
            <a:pathLst>
              <a:path w="1739133" h="1607878">
                <a:moveTo>
                  <a:pt x="0" y="0"/>
                </a:moveTo>
                <a:lnTo>
                  <a:pt x="1739133" y="0"/>
                </a:lnTo>
                <a:lnTo>
                  <a:pt x="1739133" y="1607878"/>
                </a:lnTo>
                <a:lnTo>
                  <a:pt x="0" y="1607878"/>
                </a:lnTo>
                <a:lnTo>
                  <a:pt x="0" y="0"/>
                </a:lnTo>
                <a:close/>
              </a:path>
            </a:pathLst>
          </a:custGeom>
          <a:blipFill>
            <a:blip r:embed="rId2">
              <a:extLst>
                <a:ext uri="{96DAC541-7B7A-43D3-8B79-37D633B846F1}">
                  <asvg:svgBlip xmlns:asvg="http://schemas.microsoft.com/office/drawing/2016/SVG/main" r:embed="rId3"/>
                </a:ext>
              </a:extLst>
            </a:blip>
            <a:stretch>
              <a:fillRect l="-175039" t="-81703" r="-403369" b="-311770"/>
            </a:stretch>
          </a:blipFill>
        </p:spPr>
        <p:txBody>
          <a:bodyPr/>
          <a:lstStyle/>
          <a:p>
            <a:endParaRPr lang="en-US"/>
          </a:p>
        </p:txBody>
      </p:sp>
      <p:sp>
        <p:nvSpPr>
          <p:cNvPr id="3" name="Freeform 3"/>
          <p:cNvSpPr/>
          <p:nvPr/>
        </p:nvSpPr>
        <p:spPr>
          <a:xfrm rot="1946505">
            <a:off x="14915159" y="1013328"/>
            <a:ext cx="489464" cy="537135"/>
          </a:xfrm>
          <a:custGeom>
            <a:avLst/>
            <a:gdLst/>
            <a:ahLst/>
            <a:cxnLst/>
            <a:rect l="l" t="t" r="r" b="b"/>
            <a:pathLst>
              <a:path w="489464" h="537135">
                <a:moveTo>
                  <a:pt x="0" y="0"/>
                </a:moveTo>
                <a:lnTo>
                  <a:pt x="489464" y="0"/>
                </a:lnTo>
                <a:lnTo>
                  <a:pt x="489464" y="537135"/>
                </a:lnTo>
                <a:lnTo>
                  <a:pt x="0" y="537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464029" y="9639941"/>
            <a:ext cx="19216058" cy="973572"/>
            <a:chOff x="0" y="0"/>
            <a:chExt cx="5061019" cy="256414"/>
          </a:xfrm>
        </p:grpSpPr>
        <p:sp>
          <p:nvSpPr>
            <p:cNvPr id="5" name="Freeform 5"/>
            <p:cNvSpPr/>
            <p:nvPr/>
          </p:nvSpPr>
          <p:spPr>
            <a:xfrm>
              <a:off x="0" y="0"/>
              <a:ext cx="5061019" cy="256414"/>
            </a:xfrm>
            <a:custGeom>
              <a:avLst/>
              <a:gdLst/>
              <a:ahLst/>
              <a:cxnLst/>
              <a:rect l="l" t="t" r="r" b="b"/>
              <a:pathLst>
                <a:path w="5061019" h="256414">
                  <a:moveTo>
                    <a:pt x="0" y="0"/>
                  </a:moveTo>
                  <a:lnTo>
                    <a:pt x="5061019" y="0"/>
                  </a:lnTo>
                  <a:lnTo>
                    <a:pt x="5061019" y="256414"/>
                  </a:lnTo>
                  <a:lnTo>
                    <a:pt x="0" y="256414"/>
                  </a:lnTo>
                  <a:close/>
                </a:path>
              </a:pathLst>
            </a:custGeom>
            <a:solidFill>
              <a:srgbClr val="004AAD"/>
            </a:solidFill>
          </p:spPr>
          <p:txBody>
            <a:bodyPr/>
            <a:lstStyle/>
            <a:p>
              <a:endParaRPr lang="en-US"/>
            </a:p>
          </p:txBody>
        </p:sp>
        <p:sp>
          <p:nvSpPr>
            <p:cNvPr id="6" name="TextBox 6"/>
            <p:cNvSpPr txBox="1"/>
            <p:nvPr/>
          </p:nvSpPr>
          <p:spPr>
            <a:xfrm>
              <a:off x="0" y="-38100"/>
              <a:ext cx="5061019" cy="294514"/>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3297448" y="4340958"/>
            <a:ext cx="3724886" cy="4917342"/>
          </a:xfrm>
          <a:custGeom>
            <a:avLst/>
            <a:gdLst/>
            <a:ahLst/>
            <a:cxnLst/>
            <a:rect l="l" t="t" r="r" b="b"/>
            <a:pathLst>
              <a:path w="3724886" h="4917342">
                <a:moveTo>
                  <a:pt x="0" y="0"/>
                </a:moveTo>
                <a:lnTo>
                  <a:pt x="3724886" y="0"/>
                </a:lnTo>
                <a:lnTo>
                  <a:pt x="3724886" y="4917342"/>
                </a:lnTo>
                <a:lnTo>
                  <a:pt x="0" y="49173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1093227" y="2136565"/>
            <a:ext cx="6370943" cy="669925"/>
          </a:xfrm>
          <a:prstGeom prst="rect">
            <a:avLst/>
          </a:prstGeom>
        </p:spPr>
        <p:txBody>
          <a:bodyPr lIns="0" tIns="0" rIns="0" bIns="0" rtlCol="0" anchor="t">
            <a:spAutoFit/>
          </a:bodyPr>
          <a:lstStyle/>
          <a:p>
            <a:pPr>
              <a:lnSpc>
                <a:spcPts val="5599"/>
              </a:lnSpc>
            </a:pPr>
            <a:r>
              <a:rPr lang="en-US" sz="3999">
                <a:solidFill>
                  <a:srgbClr val="231F20"/>
                </a:solidFill>
                <a:latin typeface="Literata Bold"/>
              </a:rPr>
              <a:t>Mục tiêu của ứng dụng</a:t>
            </a:r>
          </a:p>
        </p:txBody>
      </p:sp>
      <p:sp>
        <p:nvSpPr>
          <p:cNvPr id="9" name="TextBox 9"/>
          <p:cNvSpPr txBox="1"/>
          <p:nvPr/>
        </p:nvSpPr>
        <p:spPr>
          <a:xfrm>
            <a:off x="1449280" y="292758"/>
            <a:ext cx="15389440" cy="920116"/>
          </a:xfrm>
          <a:prstGeom prst="rect">
            <a:avLst/>
          </a:prstGeom>
        </p:spPr>
        <p:txBody>
          <a:bodyPr lIns="0" tIns="0" rIns="0" bIns="0" rtlCol="0" anchor="t">
            <a:spAutoFit/>
          </a:bodyPr>
          <a:lstStyle/>
          <a:p>
            <a:pPr algn="ctr">
              <a:lnSpc>
                <a:spcPts val="7559"/>
              </a:lnSpc>
            </a:pPr>
            <a:r>
              <a:rPr lang="en-US" sz="5399">
                <a:solidFill>
                  <a:srgbClr val="231F20"/>
                </a:solidFill>
                <a:latin typeface="Literata Bold"/>
              </a:rPr>
              <a:t>1. GIỚI THIỆU</a:t>
            </a:r>
          </a:p>
        </p:txBody>
      </p:sp>
      <p:sp>
        <p:nvSpPr>
          <p:cNvPr id="10" name="TextBox 10"/>
          <p:cNvSpPr txBox="1"/>
          <p:nvPr/>
        </p:nvSpPr>
        <p:spPr>
          <a:xfrm>
            <a:off x="793592" y="3120815"/>
            <a:ext cx="16745819" cy="2114550"/>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231F20"/>
                </a:solidFill>
                <a:latin typeface="Literata"/>
              </a:rPr>
              <a:t>Lập hóa đơn bán hàng 1 cách dễ dàng.</a:t>
            </a:r>
          </a:p>
          <a:p>
            <a:pPr marL="647700" lvl="1" indent="-323850">
              <a:lnSpc>
                <a:spcPts val="4200"/>
              </a:lnSpc>
              <a:buFont typeface="Arial"/>
              <a:buChar char="•"/>
            </a:pPr>
            <a:r>
              <a:rPr lang="en-US" sz="3000">
                <a:solidFill>
                  <a:srgbClr val="231F20"/>
                </a:solidFill>
                <a:latin typeface="Literata"/>
              </a:rPr>
              <a:t>Ứng dụng công nghệ thông tin trong quản lý cửa hàng thời trang.</a:t>
            </a:r>
          </a:p>
          <a:p>
            <a:pPr marL="647700" lvl="1" indent="-323850">
              <a:lnSpc>
                <a:spcPts val="4200"/>
              </a:lnSpc>
              <a:buFont typeface="Arial"/>
              <a:buChar char="•"/>
            </a:pPr>
            <a:r>
              <a:rPr lang="en-US" sz="3000">
                <a:solidFill>
                  <a:srgbClr val="231F20"/>
                </a:solidFill>
                <a:latin typeface="Literata"/>
              </a:rPr>
              <a:t>Quản lý bán hàng nhanh chóng, tiện lợi và chính xác.</a:t>
            </a:r>
          </a:p>
          <a:p>
            <a:pPr marL="647700" lvl="1" indent="-323850">
              <a:lnSpc>
                <a:spcPts val="4200"/>
              </a:lnSpc>
              <a:buFont typeface="Arial"/>
              <a:buChar char="•"/>
            </a:pPr>
            <a:r>
              <a:rPr lang="en-US" sz="3000">
                <a:solidFill>
                  <a:srgbClr val="231F20"/>
                </a:solidFill>
                <a:latin typeface="Literata"/>
              </a:rPr>
              <a:t>Quản lý được doanh số bán, tồn kho và tình trạng sản phẩm.</a:t>
            </a:r>
          </a:p>
        </p:txBody>
      </p:sp>
      <p:sp>
        <p:nvSpPr>
          <p:cNvPr id="21" name="TextBox 11">
            <a:extLst>
              <a:ext uri="{FF2B5EF4-FFF2-40B4-BE49-F238E27FC236}">
                <a16:creationId xmlns:a16="http://schemas.microsoft.com/office/drawing/2014/main" id="{D8A50DD7-1B2B-168B-53D1-EF04599CCAAB}"/>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solidFill>
                  <a:schemeClr val="bg1"/>
                </a:solidFill>
                <a:latin typeface="Literata Bold"/>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90754" y="224761"/>
            <a:ext cx="1739133" cy="1607878"/>
          </a:xfrm>
          <a:custGeom>
            <a:avLst/>
            <a:gdLst/>
            <a:ahLst/>
            <a:cxnLst/>
            <a:rect l="l" t="t" r="r" b="b"/>
            <a:pathLst>
              <a:path w="1739133" h="1607878">
                <a:moveTo>
                  <a:pt x="0" y="0"/>
                </a:moveTo>
                <a:lnTo>
                  <a:pt x="1739133" y="0"/>
                </a:lnTo>
                <a:lnTo>
                  <a:pt x="1739133" y="1607878"/>
                </a:lnTo>
                <a:lnTo>
                  <a:pt x="0" y="1607878"/>
                </a:lnTo>
                <a:lnTo>
                  <a:pt x="0" y="0"/>
                </a:lnTo>
                <a:close/>
              </a:path>
            </a:pathLst>
          </a:custGeom>
          <a:blipFill>
            <a:blip r:embed="rId2">
              <a:extLst>
                <a:ext uri="{96DAC541-7B7A-43D3-8B79-37D633B846F1}">
                  <asvg:svgBlip xmlns:asvg="http://schemas.microsoft.com/office/drawing/2016/SVG/main" r:embed="rId3"/>
                </a:ext>
              </a:extLst>
            </a:blip>
            <a:stretch>
              <a:fillRect l="-175039" t="-81703" r="-403369" b="-311770"/>
            </a:stretch>
          </a:blipFill>
        </p:spPr>
        <p:txBody>
          <a:bodyPr/>
          <a:lstStyle/>
          <a:p>
            <a:endParaRPr lang="en-US"/>
          </a:p>
        </p:txBody>
      </p:sp>
      <p:sp>
        <p:nvSpPr>
          <p:cNvPr id="3" name="Freeform 3"/>
          <p:cNvSpPr/>
          <p:nvPr/>
        </p:nvSpPr>
        <p:spPr>
          <a:xfrm rot="1946505">
            <a:off x="14915159" y="1013328"/>
            <a:ext cx="489464" cy="537135"/>
          </a:xfrm>
          <a:custGeom>
            <a:avLst/>
            <a:gdLst/>
            <a:ahLst/>
            <a:cxnLst/>
            <a:rect l="l" t="t" r="r" b="b"/>
            <a:pathLst>
              <a:path w="489464" h="537135">
                <a:moveTo>
                  <a:pt x="0" y="0"/>
                </a:moveTo>
                <a:lnTo>
                  <a:pt x="489464" y="0"/>
                </a:lnTo>
                <a:lnTo>
                  <a:pt x="489464" y="537135"/>
                </a:lnTo>
                <a:lnTo>
                  <a:pt x="0" y="537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464029" y="9639941"/>
            <a:ext cx="19216058" cy="973572"/>
            <a:chOff x="0" y="0"/>
            <a:chExt cx="5061019" cy="256414"/>
          </a:xfrm>
        </p:grpSpPr>
        <p:sp>
          <p:nvSpPr>
            <p:cNvPr id="5" name="Freeform 5"/>
            <p:cNvSpPr/>
            <p:nvPr/>
          </p:nvSpPr>
          <p:spPr>
            <a:xfrm>
              <a:off x="0" y="0"/>
              <a:ext cx="5061019" cy="256414"/>
            </a:xfrm>
            <a:custGeom>
              <a:avLst/>
              <a:gdLst/>
              <a:ahLst/>
              <a:cxnLst/>
              <a:rect l="l" t="t" r="r" b="b"/>
              <a:pathLst>
                <a:path w="5061019" h="256414">
                  <a:moveTo>
                    <a:pt x="0" y="0"/>
                  </a:moveTo>
                  <a:lnTo>
                    <a:pt x="5061019" y="0"/>
                  </a:lnTo>
                  <a:lnTo>
                    <a:pt x="5061019" y="256414"/>
                  </a:lnTo>
                  <a:lnTo>
                    <a:pt x="0" y="256414"/>
                  </a:lnTo>
                  <a:close/>
                </a:path>
              </a:pathLst>
            </a:custGeom>
            <a:solidFill>
              <a:srgbClr val="004AAD"/>
            </a:solidFill>
          </p:spPr>
          <p:txBody>
            <a:bodyPr/>
            <a:lstStyle/>
            <a:p>
              <a:endParaRPr lang="en-US"/>
            </a:p>
          </p:txBody>
        </p:sp>
        <p:sp>
          <p:nvSpPr>
            <p:cNvPr id="6" name="TextBox 6"/>
            <p:cNvSpPr txBox="1"/>
            <p:nvPr/>
          </p:nvSpPr>
          <p:spPr>
            <a:xfrm>
              <a:off x="0" y="-38100"/>
              <a:ext cx="5061019" cy="294514"/>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0698725" y="2967690"/>
            <a:ext cx="6560575" cy="4226103"/>
          </a:xfrm>
          <a:custGeom>
            <a:avLst/>
            <a:gdLst/>
            <a:ahLst/>
            <a:cxnLst/>
            <a:rect l="l" t="t" r="r" b="b"/>
            <a:pathLst>
              <a:path w="6560575" h="4226103">
                <a:moveTo>
                  <a:pt x="0" y="0"/>
                </a:moveTo>
                <a:lnTo>
                  <a:pt x="6560575" y="0"/>
                </a:lnTo>
                <a:lnTo>
                  <a:pt x="6560575" y="4226103"/>
                </a:lnTo>
                <a:lnTo>
                  <a:pt x="0" y="4226103"/>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1093227" y="1861092"/>
            <a:ext cx="6370943" cy="669925"/>
          </a:xfrm>
          <a:prstGeom prst="rect">
            <a:avLst/>
          </a:prstGeom>
        </p:spPr>
        <p:txBody>
          <a:bodyPr lIns="0" tIns="0" rIns="0" bIns="0" rtlCol="0" anchor="t">
            <a:spAutoFit/>
          </a:bodyPr>
          <a:lstStyle/>
          <a:p>
            <a:pPr>
              <a:lnSpc>
                <a:spcPts val="5599"/>
              </a:lnSpc>
            </a:pPr>
            <a:r>
              <a:rPr lang="en-US" sz="3999">
                <a:solidFill>
                  <a:srgbClr val="231F20"/>
                </a:solidFill>
                <a:latin typeface="Literata Bold"/>
              </a:rPr>
              <a:t>Chức năng của ứng dụng</a:t>
            </a:r>
          </a:p>
        </p:txBody>
      </p:sp>
      <p:sp>
        <p:nvSpPr>
          <p:cNvPr id="9" name="TextBox 9"/>
          <p:cNvSpPr txBox="1"/>
          <p:nvPr/>
        </p:nvSpPr>
        <p:spPr>
          <a:xfrm>
            <a:off x="1449280" y="292758"/>
            <a:ext cx="15389440" cy="920116"/>
          </a:xfrm>
          <a:prstGeom prst="rect">
            <a:avLst/>
          </a:prstGeom>
        </p:spPr>
        <p:txBody>
          <a:bodyPr lIns="0" tIns="0" rIns="0" bIns="0" rtlCol="0" anchor="t">
            <a:spAutoFit/>
          </a:bodyPr>
          <a:lstStyle/>
          <a:p>
            <a:pPr algn="ctr">
              <a:lnSpc>
                <a:spcPts val="7559"/>
              </a:lnSpc>
            </a:pPr>
            <a:r>
              <a:rPr lang="en-US" sz="5399">
                <a:solidFill>
                  <a:srgbClr val="231F20"/>
                </a:solidFill>
                <a:latin typeface="Literata Bold"/>
              </a:rPr>
              <a:t>1. GIỚI THIỆU</a:t>
            </a:r>
          </a:p>
        </p:txBody>
      </p:sp>
      <p:sp>
        <p:nvSpPr>
          <p:cNvPr id="10" name="TextBox 10"/>
          <p:cNvSpPr txBox="1"/>
          <p:nvPr/>
        </p:nvSpPr>
        <p:spPr>
          <a:xfrm>
            <a:off x="1028700" y="3352994"/>
            <a:ext cx="15567094" cy="3714750"/>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231F20"/>
                </a:solidFill>
                <a:latin typeface="Literata"/>
              </a:rPr>
              <a:t>Quản lý sản phẩm</a:t>
            </a:r>
          </a:p>
          <a:p>
            <a:pPr marL="647700" lvl="1" indent="-323850">
              <a:lnSpc>
                <a:spcPts val="4200"/>
              </a:lnSpc>
              <a:buFont typeface="Arial"/>
              <a:buChar char="•"/>
            </a:pPr>
            <a:r>
              <a:rPr lang="en-US" sz="3000">
                <a:solidFill>
                  <a:srgbClr val="231F20"/>
                </a:solidFill>
                <a:latin typeface="Literata"/>
              </a:rPr>
              <a:t>Quản lý khách hàng</a:t>
            </a:r>
          </a:p>
          <a:p>
            <a:pPr marL="647700" lvl="1" indent="-323850">
              <a:lnSpc>
                <a:spcPts val="4200"/>
              </a:lnSpc>
              <a:buFont typeface="Arial"/>
              <a:buChar char="•"/>
            </a:pPr>
            <a:r>
              <a:rPr lang="en-US" sz="3000">
                <a:solidFill>
                  <a:srgbClr val="231F20"/>
                </a:solidFill>
                <a:latin typeface="Literata"/>
              </a:rPr>
              <a:t>Quản lý nhân viên</a:t>
            </a:r>
          </a:p>
          <a:p>
            <a:pPr marL="647700" lvl="1" indent="-323850">
              <a:lnSpc>
                <a:spcPts val="4200"/>
              </a:lnSpc>
              <a:buFont typeface="Arial"/>
              <a:buChar char="•"/>
            </a:pPr>
            <a:r>
              <a:rPr lang="en-US" sz="3000">
                <a:solidFill>
                  <a:srgbClr val="231F20"/>
                </a:solidFill>
                <a:latin typeface="Literata"/>
              </a:rPr>
              <a:t>Quản lý bán hàng</a:t>
            </a:r>
          </a:p>
          <a:p>
            <a:pPr marL="647700" lvl="1" indent="-323850">
              <a:lnSpc>
                <a:spcPts val="4200"/>
              </a:lnSpc>
              <a:buFont typeface="Arial"/>
              <a:buChar char="•"/>
            </a:pPr>
            <a:r>
              <a:rPr lang="en-US" sz="3000">
                <a:solidFill>
                  <a:srgbClr val="231F20"/>
                </a:solidFill>
                <a:latin typeface="Literata"/>
              </a:rPr>
              <a:t>Quản lý nhà cung cấp</a:t>
            </a:r>
          </a:p>
          <a:p>
            <a:pPr marL="647700" lvl="1" indent="-323850">
              <a:lnSpc>
                <a:spcPts val="4200"/>
              </a:lnSpc>
              <a:buFont typeface="Arial"/>
              <a:buChar char="•"/>
            </a:pPr>
            <a:r>
              <a:rPr lang="en-US" sz="3000">
                <a:solidFill>
                  <a:srgbClr val="231F20"/>
                </a:solidFill>
                <a:latin typeface="Literata"/>
              </a:rPr>
              <a:t>Quản lý chương trình khuyến mãi</a:t>
            </a:r>
          </a:p>
          <a:p>
            <a:pPr marL="647700" lvl="1" indent="-323850">
              <a:lnSpc>
                <a:spcPts val="4200"/>
              </a:lnSpc>
              <a:buFont typeface="Arial"/>
              <a:buChar char="•"/>
            </a:pPr>
            <a:r>
              <a:rPr lang="en-US" sz="3000">
                <a:solidFill>
                  <a:srgbClr val="231F20"/>
                </a:solidFill>
                <a:latin typeface="Literata"/>
              </a:rPr>
              <a:t>Báo cáo thống kê</a:t>
            </a:r>
          </a:p>
        </p:txBody>
      </p:sp>
      <p:sp>
        <p:nvSpPr>
          <p:cNvPr id="21" name="TextBox 11">
            <a:extLst>
              <a:ext uri="{FF2B5EF4-FFF2-40B4-BE49-F238E27FC236}">
                <a16:creationId xmlns:a16="http://schemas.microsoft.com/office/drawing/2014/main" id="{33D38AC0-0D1A-DE86-F0E3-472B3515917F}"/>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solidFill>
                  <a:schemeClr val="bg1"/>
                </a:solidFill>
                <a:latin typeface="Literata Bold"/>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46505">
            <a:off x="433359" y="128965"/>
            <a:ext cx="489464" cy="537135"/>
          </a:xfrm>
          <a:custGeom>
            <a:avLst/>
            <a:gdLst/>
            <a:ahLst/>
            <a:cxnLst/>
            <a:rect l="l" t="t" r="r" b="b"/>
            <a:pathLst>
              <a:path w="489464" h="537135">
                <a:moveTo>
                  <a:pt x="0" y="0"/>
                </a:moveTo>
                <a:lnTo>
                  <a:pt x="489464" y="0"/>
                </a:lnTo>
                <a:lnTo>
                  <a:pt x="489464" y="537135"/>
                </a:lnTo>
                <a:lnTo>
                  <a:pt x="0" y="537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464029" y="9617819"/>
            <a:ext cx="19216058" cy="973572"/>
            <a:chOff x="0" y="0"/>
            <a:chExt cx="5061019" cy="256414"/>
          </a:xfrm>
        </p:grpSpPr>
        <p:sp>
          <p:nvSpPr>
            <p:cNvPr id="4" name="Freeform 4"/>
            <p:cNvSpPr/>
            <p:nvPr/>
          </p:nvSpPr>
          <p:spPr>
            <a:xfrm>
              <a:off x="0" y="0"/>
              <a:ext cx="5061019" cy="256414"/>
            </a:xfrm>
            <a:custGeom>
              <a:avLst/>
              <a:gdLst/>
              <a:ahLst/>
              <a:cxnLst/>
              <a:rect l="l" t="t" r="r" b="b"/>
              <a:pathLst>
                <a:path w="5061019" h="256414">
                  <a:moveTo>
                    <a:pt x="0" y="0"/>
                  </a:moveTo>
                  <a:lnTo>
                    <a:pt x="5061019" y="0"/>
                  </a:lnTo>
                  <a:lnTo>
                    <a:pt x="5061019" y="256414"/>
                  </a:lnTo>
                  <a:lnTo>
                    <a:pt x="0" y="256414"/>
                  </a:lnTo>
                  <a:close/>
                </a:path>
              </a:pathLst>
            </a:custGeom>
            <a:solidFill>
              <a:srgbClr val="004AAD"/>
            </a:solidFill>
          </p:spPr>
          <p:txBody>
            <a:bodyPr/>
            <a:lstStyle/>
            <a:p>
              <a:endParaRPr lang="en-US"/>
            </a:p>
          </p:txBody>
        </p:sp>
        <p:sp>
          <p:nvSpPr>
            <p:cNvPr id="5" name="TextBox 5"/>
            <p:cNvSpPr txBox="1"/>
            <p:nvPr/>
          </p:nvSpPr>
          <p:spPr>
            <a:xfrm>
              <a:off x="0" y="-38100"/>
              <a:ext cx="5061019" cy="294514"/>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6102677" y="265295"/>
            <a:ext cx="1858180" cy="1479576"/>
          </a:xfrm>
          <a:custGeom>
            <a:avLst/>
            <a:gdLst/>
            <a:ahLst/>
            <a:cxnLst/>
            <a:rect l="l" t="t" r="r" b="b"/>
            <a:pathLst>
              <a:path w="1858180" h="1479576">
                <a:moveTo>
                  <a:pt x="0" y="0"/>
                </a:moveTo>
                <a:lnTo>
                  <a:pt x="1858180" y="0"/>
                </a:lnTo>
                <a:lnTo>
                  <a:pt x="1858180" y="1479576"/>
                </a:lnTo>
                <a:lnTo>
                  <a:pt x="0" y="14795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449280" y="217205"/>
            <a:ext cx="15389440" cy="920116"/>
          </a:xfrm>
          <a:prstGeom prst="rect">
            <a:avLst/>
          </a:prstGeom>
        </p:spPr>
        <p:txBody>
          <a:bodyPr lIns="0" tIns="0" rIns="0" bIns="0" rtlCol="0" anchor="t">
            <a:spAutoFit/>
          </a:bodyPr>
          <a:lstStyle/>
          <a:p>
            <a:pPr algn="ctr">
              <a:lnSpc>
                <a:spcPts val="7559"/>
              </a:lnSpc>
            </a:pPr>
            <a:r>
              <a:rPr lang="en-US" sz="5399">
                <a:solidFill>
                  <a:srgbClr val="231F20"/>
                </a:solidFill>
                <a:latin typeface="Literata Bold"/>
              </a:rPr>
              <a:t>2. KẾ HOẠCH THỰC HIỆN</a:t>
            </a:r>
          </a:p>
        </p:txBody>
      </p:sp>
      <p:graphicFrame>
        <p:nvGraphicFramePr>
          <p:cNvPr id="8" name="Table 8"/>
          <p:cNvGraphicFramePr>
            <a:graphicFrameLocks noGrp="1"/>
          </p:cNvGraphicFramePr>
          <p:nvPr>
            <p:extLst>
              <p:ext uri="{D42A27DB-BD31-4B8C-83A1-F6EECF244321}">
                <p14:modId xmlns:p14="http://schemas.microsoft.com/office/powerpoint/2010/main" val="3574659344"/>
              </p:ext>
            </p:extLst>
          </p:nvPr>
        </p:nvGraphicFramePr>
        <p:xfrm>
          <a:off x="2708478" y="1386645"/>
          <a:ext cx="13422719" cy="290276"/>
        </p:xfrm>
        <a:graphic>
          <a:graphicData uri="http://schemas.openxmlformats.org/drawingml/2006/table">
            <a:tbl>
              <a:tblPr/>
              <a:tblGrid>
                <a:gridCol w="3361734">
                  <a:extLst>
                    <a:ext uri="{9D8B030D-6E8A-4147-A177-3AD203B41FA5}">
                      <a16:colId xmlns:a16="http://schemas.microsoft.com/office/drawing/2014/main" val="20000"/>
                    </a:ext>
                  </a:extLst>
                </a:gridCol>
                <a:gridCol w="828977">
                  <a:extLst>
                    <a:ext uri="{9D8B030D-6E8A-4147-A177-3AD203B41FA5}">
                      <a16:colId xmlns:a16="http://schemas.microsoft.com/office/drawing/2014/main" val="20001"/>
                    </a:ext>
                  </a:extLst>
                </a:gridCol>
                <a:gridCol w="804802">
                  <a:extLst>
                    <a:ext uri="{9D8B030D-6E8A-4147-A177-3AD203B41FA5}">
                      <a16:colId xmlns:a16="http://schemas.microsoft.com/office/drawing/2014/main" val="20002"/>
                    </a:ext>
                  </a:extLst>
                </a:gridCol>
                <a:gridCol w="828977">
                  <a:extLst>
                    <a:ext uri="{9D8B030D-6E8A-4147-A177-3AD203B41FA5}">
                      <a16:colId xmlns:a16="http://schemas.microsoft.com/office/drawing/2014/main" val="20003"/>
                    </a:ext>
                  </a:extLst>
                </a:gridCol>
                <a:gridCol w="828977">
                  <a:extLst>
                    <a:ext uri="{9D8B030D-6E8A-4147-A177-3AD203B41FA5}">
                      <a16:colId xmlns:a16="http://schemas.microsoft.com/office/drawing/2014/main" val="20004"/>
                    </a:ext>
                  </a:extLst>
                </a:gridCol>
                <a:gridCol w="828977">
                  <a:extLst>
                    <a:ext uri="{9D8B030D-6E8A-4147-A177-3AD203B41FA5}">
                      <a16:colId xmlns:a16="http://schemas.microsoft.com/office/drawing/2014/main" val="20005"/>
                    </a:ext>
                  </a:extLst>
                </a:gridCol>
                <a:gridCol w="828977">
                  <a:extLst>
                    <a:ext uri="{9D8B030D-6E8A-4147-A177-3AD203B41FA5}">
                      <a16:colId xmlns:a16="http://schemas.microsoft.com/office/drawing/2014/main" val="20006"/>
                    </a:ext>
                  </a:extLst>
                </a:gridCol>
                <a:gridCol w="828977">
                  <a:extLst>
                    <a:ext uri="{9D8B030D-6E8A-4147-A177-3AD203B41FA5}">
                      <a16:colId xmlns:a16="http://schemas.microsoft.com/office/drawing/2014/main" val="20007"/>
                    </a:ext>
                  </a:extLst>
                </a:gridCol>
                <a:gridCol w="779134">
                  <a:extLst>
                    <a:ext uri="{9D8B030D-6E8A-4147-A177-3AD203B41FA5}">
                      <a16:colId xmlns:a16="http://schemas.microsoft.com/office/drawing/2014/main" val="20008"/>
                    </a:ext>
                  </a:extLst>
                </a:gridCol>
                <a:gridCol w="828977">
                  <a:extLst>
                    <a:ext uri="{9D8B030D-6E8A-4147-A177-3AD203B41FA5}">
                      <a16:colId xmlns:a16="http://schemas.microsoft.com/office/drawing/2014/main" val="20009"/>
                    </a:ext>
                  </a:extLst>
                </a:gridCol>
                <a:gridCol w="882698">
                  <a:extLst>
                    <a:ext uri="{9D8B030D-6E8A-4147-A177-3AD203B41FA5}">
                      <a16:colId xmlns:a16="http://schemas.microsoft.com/office/drawing/2014/main" val="20010"/>
                    </a:ext>
                  </a:extLst>
                </a:gridCol>
                <a:gridCol w="882698">
                  <a:extLst>
                    <a:ext uri="{9D8B030D-6E8A-4147-A177-3AD203B41FA5}">
                      <a16:colId xmlns:a16="http://schemas.microsoft.com/office/drawing/2014/main" val="20011"/>
                    </a:ext>
                  </a:extLst>
                </a:gridCol>
                <a:gridCol w="908814">
                  <a:extLst>
                    <a:ext uri="{9D8B030D-6E8A-4147-A177-3AD203B41FA5}">
                      <a16:colId xmlns:a16="http://schemas.microsoft.com/office/drawing/2014/main" val="20012"/>
                    </a:ext>
                  </a:extLst>
                </a:gridCol>
              </a:tblGrid>
              <a:tr h="290276">
                <a:tc>
                  <a:txBody>
                    <a:bodyPr/>
                    <a:lstStyle/>
                    <a:p>
                      <a:pPr algn="ctr">
                        <a:lnSpc>
                          <a:spcPts val="1438"/>
                        </a:lnSpc>
                        <a:defRPr/>
                      </a:pPr>
                      <a:r>
                        <a:rPr lang="en-US" sz="1438" spc="202">
                          <a:solidFill>
                            <a:srgbClr val="FFFFFF"/>
                          </a:solidFill>
                          <a:latin typeface="Literata Bold"/>
                        </a:rPr>
                        <a:t>YÊU CẦU THỰC HIỆN</a:t>
                      </a:r>
                      <a:endParaRPr lang="en-US" sz="1100"/>
                    </a:p>
                  </a:txBody>
                  <a:tcPr marL="0" marR="0" marT="0" marB="0" anchor="ctr">
                    <a:lnL w="12468" cap="flat" cmpd="sng" algn="ctr">
                      <a:solidFill>
                        <a:srgbClr val="A6A6A6"/>
                      </a:solidFill>
                      <a:prstDash val="solid"/>
                      <a:round/>
                      <a:headEnd type="none" w="med" len="med"/>
                      <a:tailEnd type="none" w="med" len="med"/>
                    </a:lnL>
                    <a:lnR w="12468" cap="flat" cmpd="sng" algn="ctr">
                      <a:solidFill>
                        <a:srgbClr val="A6A6A6"/>
                      </a:solidFill>
                      <a:prstDash val="solid"/>
                      <a:round/>
                      <a:headEnd type="none" w="med" len="med"/>
                      <a:tailEnd type="none" w="med" len="med"/>
                    </a:lnR>
                    <a:lnT w="12468" cap="flat" cmpd="sng" algn="ctr">
                      <a:solidFill>
                        <a:srgbClr val="A6A6A6"/>
                      </a:solidFill>
                      <a:prstDash val="solid"/>
                      <a:round/>
                      <a:headEnd type="none" w="med" len="med"/>
                      <a:tailEnd type="none" w="med" len="med"/>
                    </a:lnT>
                    <a:lnB w="12468" cap="flat" cmpd="sng" algn="ctr">
                      <a:solidFill>
                        <a:srgbClr val="A6A6A6"/>
                      </a:solidFill>
                      <a:prstDash val="solid"/>
                      <a:round/>
                      <a:headEnd type="none" w="med" len="med"/>
                      <a:tailEnd type="none" w="med" len="med"/>
                    </a:lnB>
                    <a:solidFill>
                      <a:srgbClr val="004E80"/>
                    </a:solidFill>
                  </a:tcPr>
                </a:tc>
                <a:tc>
                  <a:txBody>
                    <a:bodyPr/>
                    <a:lstStyle/>
                    <a:p>
                      <a:pPr algn="ctr">
                        <a:lnSpc>
                          <a:spcPts val="1438"/>
                        </a:lnSpc>
                        <a:defRPr/>
                      </a:pPr>
                      <a:r>
                        <a:rPr lang="en-US" sz="1438" spc="202">
                          <a:solidFill>
                            <a:srgbClr val="FFFFFF"/>
                          </a:solidFill>
                          <a:latin typeface="Literata Bold"/>
                        </a:rPr>
                        <a:t>Tuần 1</a:t>
                      </a:r>
                      <a:endParaRPr lang="en-US" sz="1100"/>
                    </a:p>
                  </a:txBody>
                  <a:tcPr marL="0" marR="0" marT="0" marB="0" anchor="ctr">
                    <a:lnL w="12468" cap="flat" cmpd="sng" algn="ctr">
                      <a:solidFill>
                        <a:srgbClr val="A6A6A6"/>
                      </a:solidFill>
                      <a:prstDash val="solid"/>
                      <a:round/>
                      <a:headEnd type="none" w="med" len="med"/>
                      <a:tailEnd type="none" w="med" len="med"/>
                    </a:lnL>
                    <a:lnR w="12468" cap="flat" cmpd="sng" algn="ctr">
                      <a:solidFill>
                        <a:srgbClr val="A6A6A6"/>
                      </a:solidFill>
                      <a:prstDash val="solid"/>
                      <a:round/>
                      <a:headEnd type="none" w="med" len="med"/>
                      <a:tailEnd type="none" w="med" len="med"/>
                    </a:lnR>
                    <a:lnT w="12468" cap="flat" cmpd="sng" algn="ctr">
                      <a:solidFill>
                        <a:srgbClr val="A6A6A6"/>
                      </a:solidFill>
                      <a:prstDash val="solid"/>
                      <a:round/>
                      <a:headEnd type="none" w="med" len="med"/>
                      <a:tailEnd type="none" w="med" len="med"/>
                    </a:lnT>
                    <a:lnB w="12468" cap="flat" cmpd="sng" algn="ctr">
                      <a:solidFill>
                        <a:srgbClr val="A6A6A6"/>
                      </a:solidFill>
                      <a:prstDash val="solid"/>
                      <a:round/>
                      <a:headEnd type="none" w="med" len="med"/>
                      <a:tailEnd type="none" w="med" len="med"/>
                    </a:lnB>
                    <a:solidFill>
                      <a:srgbClr val="004E80"/>
                    </a:solidFill>
                  </a:tcPr>
                </a:tc>
                <a:tc>
                  <a:txBody>
                    <a:bodyPr/>
                    <a:lstStyle/>
                    <a:p>
                      <a:pPr algn="ctr">
                        <a:lnSpc>
                          <a:spcPts val="1438"/>
                        </a:lnSpc>
                        <a:defRPr/>
                      </a:pPr>
                      <a:r>
                        <a:rPr lang="en-US" sz="1438" spc="202">
                          <a:solidFill>
                            <a:srgbClr val="FFFFFF"/>
                          </a:solidFill>
                          <a:latin typeface="Literata Bold"/>
                        </a:rPr>
                        <a:t>Tuần 2</a:t>
                      </a:r>
                      <a:endParaRPr lang="en-US" sz="1100"/>
                    </a:p>
                  </a:txBody>
                  <a:tcPr marL="0" marR="0" marT="0" marB="0" anchor="ctr">
                    <a:lnL w="12468" cap="flat" cmpd="sng" algn="ctr">
                      <a:solidFill>
                        <a:srgbClr val="A6A6A6"/>
                      </a:solidFill>
                      <a:prstDash val="solid"/>
                      <a:round/>
                      <a:headEnd type="none" w="med" len="med"/>
                      <a:tailEnd type="none" w="med" len="med"/>
                    </a:lnL>
                    <a:lnR w="12468" cap="flat" cmpd="sng" algn="ctr">
                      <a:solidFill>
                        <a:srgbClr val="A6A6A6"/>
                      </a:solidFill>
                      <a:prstDash val="solid"/>
                      <a:round/>
                      <a:headEnd type="none" w="med" len="med"/>
                      <a:tailEnd type="none" w="med" len="med"/>
                    </a:lnR>
                    <a:lnT w="12468" cap="flat" cmpd="sng" algn="ctr">
                      <a:solidFill>
                        <a:srgbClr val="A6A6A6"/>
                      </a:solidFill>
                      <a:prstDash val="solid"/>
                      <a:round/>
                      <a:headEnd type="none" w="med" len="med"/>
                      <a:tailEnd type="none" w="med" len="med"/>
                    </a:lnT>
                    <a:lnB w="12468" cap="flat" cmpd="sng" algn="ctr">
                      <a:solidFill>
                        <a:srgbClr val="A6A6A6"/>
                      </a:solidFill>
                      <a:prstDash val="solid"/>
                      <a:round/>
                      <a:headEnd type="none" w="med" len="med"/>
                      <a:tailEnd type="none" w="med" len="med"/>
                    </a:lnB>
                    <a:solidFill>
                      <a:srgbClr val="004E80"/>
                    </a:solidFill>
                  </a:tcPr>
                </a:tc>
                <a:tc>
                  <a:txBody>
                    <a:bodyPr/>
                    <a:lstStyle/>
                    <a:p>
                      <a:pPr algn="ctr">
                        <a:lnSpc>
                          <a:spcPts val="1438"/>
                        </a:lnSpc>
                        <a:defRPr/>
                      </a:pPr>
                      <a:r>
                        <a:rPr lang="en-US" sz="1438" spc="202">
                          <a:solidFill>
                            <a:srgbClr val="FFFFFF"/>
                          </a:solidFill>
                          <a:latin typeface="Literata Bold"/>
                        </a:rPr>
                        <a:t>Tuần3</a:t>
                      </a:r>
                      <a:endParaRPr lang="en-US" sz="1100"/>
                    </a:p>
                  </a:txBody>
                  <a:tcPr marL="0" marR="0" marT="0" marB="0" anchor="ctr">
                    <a:lnL w="12468" cap="flat" cmpd="sng" algn="ctr">
                      <a:solidFill>
                        <a:srgbClr val="A6A6A6"/>
                      </a:solidFill>
                      <a:prstDash val="solid"/>
                      <a:round/>
                      <a:headEnd type="none" w="med" len="med"/>
                      <a:tailEnd type="none" w="med" len="med"/>
                    </a:lnL>
                    <a:lnR w="12468" cap="flat" cmpd="sng" algn="ctr">
                      <a:solidFill>
                        <a:srgbClr val="A6A6A6"/>
                      </a:solidFill>
                      <a:prstDash val="solid"/>
                      <a:round/>
                      <a:headEnd type="none" w="med" len="med"/>
                      <a:tailEnd type="none" w="med" len="med"/>
                    </a:lnR>
                    <a:lnT w="12468" cap="flat" cmpd="sng" algn="ctr">
                      <a:solidFill>
                        <a:srgbClr val="A6A6A6"/>
                      </a:solidFill>
                      <a:prstDash val="solid"/>
                      <a:round/>
                      <a:headEnd type="none" w="med" len="med"/>
                      <a:tailEnd type="none" w="med" len="med"/>
                    </a:lnT>
                    <a:lnB w="12468" cap="flat" cmpd="sng" algn="ctr">
                      <a:solidFill>
                        <a:srgbClr val="A6A6A6"/>
                      </a:solidFill>
                      <a:prstDash val="solid"/>
                      <a:round/>
                      <a:headEnd type="none" w="med" len="med"/>
                      <a:tailEnd type="none" w="med" len="med"/>
                    </a:lnB>
                    <a:solidFill>
                      <a:srgbClr val="004E80"/>
                    </a:solidFill>
                  </a:tcPr>
                </a:tc>
                <a:tc>
                  <a:txBody>
                    <a:bodyPr/>
                    <a:lstStyle/>
                    <a:p>
                      <a:pPr algn="ctr">
                        <a:lnSpc>
                          <a:spcPts val="1438"/>
                        </a:lnSpc>
                        <a:defRPr/>
                      </a:pPr>
                      <a:r>
                        <a:rPr lang="en-US" sz="1438" spc="202">
                          <a:solidFill>
                            <a:srgbClr val="FFFFFF"/>
                          </a:solidFill>
                          <a:latin typeface="Literata Bold"/>
                        </a:rPr>
                        <a:t>Tuần4</a:t>
                      </a:r>
                      <a:endParaRPr lang="en-US" sz="1100"/>
                    </a:p>
                  </a:txBody>
                  <a:tcPr marL="0" marR="0" marT="0" marB="0" anchor="ctr">
                    <a:lnL w="12468" cap="flat" cmpd="sng" algn="ctr">
                      <a:solidFill>
                        <a:srgbClr val="A6A6A6"/>
                      </a:solidFill>
                      <a:prstDash val="solid"/>
                      <a:round/>
                      <a:headEnd type="none" w="med" len="med"/>
                      <a:tailEnd type="none" w="med" len="med"/>
                    </a:lnL>
                    <a:lnR w="12468" cap="flat" cmpd="sng" algn="ctr">
                      <a:solidFill>
                        <a:srgbClr val="A6A6A6"/>
                      </a:solidFill>
                      <a:prstDash val="solid"/>
                      <a:round/>
                      <a:headEnd type="none" w="med" len="med"/>
                      <a:tailEnd type="none" w="med" len="med"/>
                    </a:lnR>
                    <a:lnT w="12468" cap="flat" cmpd="sng" algn="ctr">
                      <a:solidFill>
                        <a:srgbClr val="A6A6A6"/>
                      </a:solidFill>
                      <a:prstDash val="solid"/>
                      <a:round/>
                      <a:headEnd type="none" w="med" len="med"/>
                      <a:tailEnd type="none" w="med" len="med"/>
                    </a:lnT>
                    <a:lnB w="12468" cap="flat" cmpd="sng" algn="ctr">
                      <a:solidFill>
                        <a:srgbClr val="A6A6A6"/>
                      </a:solidFill>
                      <a:prstDash val="solid"/>
                      <a:round/>
                      <a:headEnd type="none" w="med" len="med"/>
                      <a:tailEnd type="none" w="med" len="med"/>
                    </a:lnB>
                    <a:solidFill>
                      <a:srgbClr val="004E80"/>
                    </a:solidFill>
                  </a:tcPr>
                </a:tc>
                <a:tc>
                  <a:txBody>
                    <a:bodyPr/>
                    <a:lstStyle/>
                    <a:p>
                      <a:pPr algn="ctr">
                        <a:lnSpc>
                          <a:spcPts val="1438"/>
                        </a:lnSpc>
                        <a:defRPr/>
                      </a:pPr>
                      <a:r>
                        <a:rPr lang="en-US" sz="1438" spc="202">
                          <a:solidFill>
                            <a:srgbClr val="FFFFFF"/>
                          </a:solidFill>
                          <a:latin typeface="Literata Bold"/>
                        </a:rPr>
                        <a:t>Tuần 5</a:t>
                      </a:r>
                      <a:endParaRPr lang="en-US" sz="1100"/>
                    </a:p>
                  </a:txBody>
                  <a:tcPr marL="0" marR="0" marT="0" marB="0" anchor="ctr">
                    <a:lnL w="12468" cap="flat" cmpd="sng" algn="ctr">
                      <a:solidFill>
                        <a:srgbClr val="A6A6A6"/>
                      </a:solidFill>
                      <a:prstDash val="solid"/>
                      <a:round/>
                      <a:headEnd type="none" w="med" len="med"/>
                      <a:tailEnd type="none" w="med" len="med"/>
                    </a:lnL>
                    <a:lnR w="12468" cap="flat" cmpd="sng" algn="ctr">
                      <a:solidFill>
                        <a:srgbClr val="A6A6A6"/>
                      </a:solidFill>
                      <a:prstDash val="solid"/>
                      <a:round/>
                      <a:headEnd type="none" w="med" len="med"/>
                      <a:tailEnd type="none" w="med" len="med"/>
                    </a:lnR>
                    <a:lnT w="12468" cap="flat" cmpd="sng" algn="ctr">
                      <a:solidFill>
                        <a:srgbClr val="A6A6A6"/>
                      </a:solidFill>
                      <a:prstDash val="solid"/>
                      <a:round/>
                      <a:headEnd type="none" w="med" len="med"/>
                      <a:tailEnd type="none" w="med" len="med"/>
                    </a:lnT>
                    <a:lnB w="12468" cap="flat" cmpd="sng" algn="ctr">
                      <a:solidFill>
                        <a:srgbClr val="A6A6A6"/>
                      </a:solidFill>
                      <a:prstDash val="solid"/>
                      <a:round/>
                      <a:headEnd type="none" w="med" len="med"/>
                      <a:tailEnd type="none" w="med" len="med"/>
                    </a:lnB>
                    <a:solidFill>
                      <a:srgbClr val="004E80"/>
                    </a:solidFill>
                  </a:tcPr>
                </a:tc>
                <a:tc>
                  <a:txBody>
                    <a:bodyPr/>
                    <a:lstStyle/>
                    <a:p>
                      <a:pPr algn="ctr">
                        <a:lnSpc>
                          <a:spcPts val="1438"/>
                        </a:lnSpc>
                        <a:defRPr/>
                      </a:pPr>
                      <a:r>
                        <a:rPr lang="en-US" sz="1438" spc="202">
                          <a:solidFill>
                            <a:srgbClr val="FFFFFF"/>
                          </a:solidFill>
                          <a:latin typeface="Literata Bold"/>
                        </a:rPr>
                        <a:t>Tuần 6</a:t>
                      </a:r>
                      <a:endParaRPr lang="en-US" sz="1100"/>
                    </a:p>
                  </a:txBody>
                  <a:tcPr marL="0" marR="0" marT="0" marB="0" anchor="ctr">
                    <a:lnL w="12468" cap="flat" cmpd="sng" algn="ctr">
                      <a:solidFill>
                        <a:srgbClr val="A6A6A6"/>
                      </a:solidFill>
                      <a:prstDash val="solid"/>
                      <a:round/>
                      <a:headEnd type="none" w="med" len="med"/>
                      <a:tailEnd type="none" w="med" len="med"/>
                    </a:lnL>
                    <a:lnR w="12468" cap="flat" cmpd="sng" algn="ctr">
                      <a:solidFill>
                        <a:srgbClr val="A6A6A6"/>
                      </a:solidFill>
                      <a:prstDash val="solid"/>
                      <a:round/>
                      <a:headEnd type="none" w="med" len="med"/>
                      <a:tailEnd type="none" w="med" len="med"/>
                    </a:lnR>
                    <a:lnT w="12468" cap="flat" cmpd="sng" algn="ctr">
                      <a:solidFill>
                        <a:srgbClr val="A6A6A6"/>
                      </a:solidFill>
                      <a:prstDash val="solid"/>
                      <a:round/>
                      <a:headEnd type="none" w="med" len="med"/>
                      <a:tailEnd type="none" w="med" len="med"/>
                    </a:lnT>
                    <a:lnB w="12468" cap="flat" cmpd="sng" algn="ctr">
                      <a:solidFill>
                        <a:srgbClr val="A6A6A6"/>
                      </a:solidFill>
                      <a:prstDash val="solid"/>
                      <a:round/>
                      <a:headEnd type="none" w="med" len="med"/>
                      <a:tailEnd type="none" w="med" len="med"/>
                    </a:lnB>
                    <a:solidFill>
                      <a:srgbClr val="004E80"/>
                    </a:solidFill>
                  </a:tcPr>
                </a:tc>
                <a:tc>
                  <a:txBody>
                    <a:bodyPr/>
                    <a:lstStyle/>
                    <a:p>
                      <a:pPr algn="ctr">
                        <a:lnSpc>
                          <a:spcPts val="1438"/>
                        </a:lnSpc>
                        <a:defRPr/>
                      </a:pPr>
                      <a:r>
                        <a:rPr lang="en-US" sz="1438" spc="202">
                          <a:solidFill>
                            <a:srgbClr val="FFFFFF"/>
                          </a:solidFill>
                          <a:latin typeface="Literata Bold"/>
                        </a:rPr>
                        <a:t>Tuần 7</a:t>
                      </a:r>
                      <a:endParaRPr lang="en-US" sz="1100"/>
                    </a:p>
                  </a:txBody>
                  <a:tcPr marL="0" marR="0" marT="0" marB="0" anchor="ctr">
                    <a:lnL w="12468" cap="flat" cmpd="sng" algn="ctr">
                      <a:solidFill>
                        <a:srgbClr val="A6A6A6"/>
                      </a:solidFill>
                      <a:prstDash val="solid"/>
                      <a:round/>
                      <a:headEnd type="none" w="med" len="med"/>
                      <a:tailEnd type="none" w="med" len="med"/>
                    </a:lnL>
                    <a:lnR w="12468" cap="flat" cmpd="sng" algn="ctr">
                      <a:solidFill>
                        <a:srgbClr val="A6A6A6"/>
                      </a:solidFill>
                      <a:prstDash val="solid"/>
                      <a:round/>
                      <a:headEnd type="none" w="med" len="med"/>
                      <a:tailEnd type="none" w="med" len="med"/>
                    </a:lnR>
                    <a:lnT w="12468" cap="flat" cmpd="sng" algn="ctr">
                      <a:solidFill>
                        <a:srgbClr val="A6A6A6"/>
                      </a:solidFill>
                      <a:prstDash val="solid"/>
                      <a:round/>
                      <a:headEnd type="none" w="med" len="med"/>
                      <a:tailEnd type="none" w="med" len="med"/>
                    </a:lnT>
                    <a:lnB w="12468" cap="flat" cmpd="sng" algn="ctr">
                      <a:solidFill>
                        <a:srgbClr val="A6A6A6"/>
                      </a:solidFill>
                      <a:prstDash val="solid"/>
                      <a:round/>
                      <a:headEnd type="none" w="med" len="med"/>
                      <a:tailEnd type="none" w="med" len="med"/>
                    </a:lnB>
                    <a:solidFill>
                      <a:srgbClr val="004E80"/>
                    </a:solidFill>
                  </a:tcPr>
                </a:tc>
                <a:tc>
                  <a:txBody>
                    <a:bodyPr/>
                    <a:lstStyle/>
                    <a:p>
                      <a:pPr algn="ctr">
                        <a:lnSpc>
                          <a:spcPts val="1438"/>
                        </a:lnSpc>
                        <a:defRPr/>
                      </a:pPr>
                      <a:r>
                        <a:rPr lang="en-US" sz="1438" spc="202">
                          <a:solidFill>
                            <a:srgbClr val="FFFFFF"/>
                          </a:solidFill>
                          <a:latin typeface="Literata Bold"/>
                        </a:rPr>
                        <a:t>Tuần 8</a:t>
                      </a:r>
                      <a:endParaRPr lang="en-US" sz="1100"/>
                    </a:p>
                  </a:txBody>
                  <a:tcPr marL="0" marR="0" marT="0" marB="0" anchor="ctr">
                    <a:lnL w="12468" cap="flat" cmpd="sng" algn="ctr">
                      <a:solidFill>
                        <a:srgbClr val="A6A6A6"/>
                      </a:solidFill>
                      <a:prstDash val="solid"/>
                      <a:round/>
                      <a:headEnd type="none" w="med" len="med"/>
                      <a:tailEnd type="none" w="med" len="med"/>
                    </a:lnL>
                    <a:lnR w="12468" cap="flat" cmpd="sng" algn="ctr">
                      <a:solidFill>
                        <a:srgbClr val="A6A6A6"/>
                      </a:solidFill>
                      <a:prstDash val="solid"/>
                      <a:round/>
                      <a:headEnd type="none" w="med" len="med"/>
                      <a:tailEnd type="none" w="med" len="med"/>
                    </a:lnR>
                    <a:lnT w="12468" cap="flat" cmpd="sng" algn="ctr">
                      <a:solidFill>
                        <a:srgbClr val="A6A6A6"/>
                      </a:solidFill>
                      <a:prstDash val="solid"/>
                      <a:round/>
                      <a:headEnd type="none" w="med" len="med"/>
                      <a:tailEnd type="none" w="med" len="med"/>
                    </a:lnT>
                    <a:lnB w="12468" cap="flat" cmpd="sng" algn="ctr">
                      <a:solidFill>
                        <a:srgbClr val="A6A6A6"/>
                      </a:solidFill>
                      <a:prstDash val="solid"/>
                      <a:round/>
                      <a:headEnd type="none" w="med" len="med"/>
                      <a:tailEnd type="none" w="med" len="med"/>
                    </a:lnB>
                    <a:solidFill>
                      <a:srgbClr val="004E80"/>
                    </a:solidFill>
                  </a:tcPr>
                </a:tc>
                <a:tc>
                  <a:txBody>
                    <a:bodyPr/>
                    <a:lstStyle/>
                    <a:p>
                      <a:pPr algn="ctr">
                        <a:lnSpc>
                          <a:spcPts val="1438"/>
                        </a:lnSpc>
                        <a:defRPr/>
                      </a:pPr>
                      <a:r>
                        <a:rPr lang="en-US" sz="1438" spc="202">
                          <a:solidFill>
                            <a:srgbClr val="FFFFFF"/>
                          </a:solidFill>
                          <a:latin typeface="Literata Bold"/>
                        </a:rPr>
                        <a:t>Tuần 9</a:t>
                      </a:r>
                      <a:endParaRPr lang="en-US" sz="1100"/>
                    </a:p>
                  </a:txBody>
                  <a:tcPr marL="0" marR="0" marT="0" marB="0" anchor="ctr">
                    <a:lnL w="12468" cap="flat" cmpd="sng" algn="ctr">
                      <a:solidFill>
                        <a:srgbClr val="A6A6A6"/>
                      </a:solidFill>
                      <a:prstDash val="solid"/>
                      <a:round/>
                      <a:headEnd type="none" w="med" len="med"/>
                      <a:tailEnd type="none" w="med" len="med"/>
                    </a:lnL>
                    <a:lnR w="12468" cap="flat" cmpd="sng" algn="ctr">
                      <a:solidFill>
                        <a:srgbClr val="A6A6A6"/>
                      </a:solidFill>
                      <a:prstDash val="solid"/>
                      <a:round/>
                      <a:headEnd type="none" w="med" len="med"/>
                      <a:tailEnd type="none" w="med" len="med"/>
                    </a:lnR>
                    <a:lnT w="12468" cap="flat" cmpd="sng" algn="ctr">
                      <a:solidFill>
                        <a:srgbClr val="A6A6A6"/>
                      </a:solidFill>
                      <a:prstDash val="solid"/>
                      <a:round/>
                      <a:headEnd type="none" w="med" len="med"/>
                      <a:tailEnd type="none" w="med" len="med"/>
                    </a:lnT>
                    <a:lnB w="12468" cap="flat" cmpd="sng" algn="ctr">
                      <a:solidFill>
                        <a:srgbClr val="A6A6A6"/>
                      </a:solidFill>
                      <a:prstDash val="solid"/>
                      <a:round/>
                      <a:headEnd type="none" w="med" len="med"/>
                      <a:tailEnd type="none" w="med" len="med"/>
                    </a:lnB>
                    <a:solidFill>
                      <a:srgbClr val="004E80"/>
                    </a:solidFill>
                  </a:tcPr>
                </a:tc>
                <a:tc>
                  <a:txBody>
                    <a:bodyPr/>
                    <a:lstStyle/>
                    <a:p>
                      <a:pPr algn="ctr">
                        <a:lnSpc>
                          <a:spcPts val="1438"/>
                        </a:lnSpc>
                        <a:defRPr/>
                      </a:pPr>
                      <a:r>
                        <a:rPr lang="en-US" sz="1438" spc="202">
                          <a:solidFill>
                            <a:srgbClr val="FFFFFF"/>
                          </a:solidFill>
                          <a:latin typeface="Literata Bold"/>
                        </a:rPr>
                        <a:t>Tuần 10</a:t>
                      </a:r>
                      <a:endParaRPr lang="en-US" sz="1100"/>
                    </a:p>
                  </a:txBody>
                  <a:tcPr marL="0" marR="0" marT="0" marB="0" anchor="ctr">
                    <a:lnL w="12468" cap="flat" cmpd="sng" algn="ctr">
                      <a:solidFill>
                        <a:srgbClr val="A6A6A6"/>
                      </a:solidFill>
                      <a:prstDash val="solid"/>
                      <a:round/>
                      <a:headEnd type="none" w="med" len="med"/>
                      <a:tailEnd type="none" w="med" len="med"/>
                    </a:lnL>
                    <a:lnR w="12468" cap="flat" cmpd="sng" algn="ctr">
                      <a:solidFill>
                        <a:srgbClr val="A6A6A6"/>
                      </a:solidFill>
                      <a:prstDash val="solid"/>
                      <a:round/>
                      <a:headEnd type="none" w="med" len="med"/>
                      <a:tailEnd type="none" w="med" len="med"/>
                    </a:lnR>
                    <a:lnT w="12468" cap="flat" cmpd="sng" algn="ctr">
                      <a:solidFill>
                        <a:srgbClr val="A6A6A6"/>
                      </a:solidFill>
                      <a:prstDash val="solid"/>
                      <a:round/>
                      <a:headEnd type="none" w="med" len="med"/>
                      <a:tailEnd type="none" w="med" len="med"/>
                    </a:lnT>
                    <a:lnB w="12468" cap="flat" cmpd="sng" algn="ctr">
                      <a:solidFill>
                        <a:srgbClr val="A6A6A6"/>
                      </a:solidFill>
                      <a:prstDash val="solid"/>
                      <a:round/>
                      <a:headEnd type="none" w="med" len="med"/>
                      <a:tailEnd type="none" w="med" len="med"/>
                    </a:lnB>
                    <a:solidFill>
                      <a:srgbClr val="004E80"/>
                    </a:solidFill>
                  </a:tcPr>
                </a:tc>
                <a:tc>
                  <a:txBody>
                    <a:bodyPr/>
                    <a:lstStyle/>
                    <a:p>
                      <a:pPr algn="ctr">
                        <a:lnSpc>
                          <a:spcPts val="1438"/>
                        </a:lnSpc>
                        <a:defRPr/>
                      </a:pPr>
                      <a:r>
                        <a:rPr lang="en-US" sz="1438" spc="202">
                          <a:solidFill>
                            <a:srgbClr val="FFFFFF"/>
                          </a:solidFill>
                          <a:latin typeface="Literata Bold"/>
                        </a:rPr>
                        <a:t>Tuần 11</a:t>
                      </a:r>
                      <a:endParaRPr lang="en-US" sz="1100"/>
                    </a:p>
                  </a:txBody>
                  <a:tcPr marL="0" marR="0" marT="0" marB="0" anchor="ctr">
                    <a:lnL w="12468" cap="flat" cmpd="sng" algn="ctr">
                      <a:solidFill>
                        <a:srgbClr val="A6A6A6"/>
                      </a:solidFill>
                      <a:prstDash val="solid"/>
                      <a:round/>
                      <a:headEnd type="none" w="med" len="med"/>
                      <a:tailEnd type="none" w="med" len="med"/>
                    </a:lnL>
                    <a:lnR w="12468" cap="flat" cmpd="sng" algn="ctr">
                      <a:solidFill>
                        <a:srgbClr val="A6A6A6"/>
                      </a:solidFill>
                      <a:prstDash val="solid"/>
                      <a:round/>
                      <a:headEnd type="none" w="med" len="med"/>
                      <a:tailEnd type="none" w="med" len="med"/>
                    </a:lnR>
                    <a:lnT w="12468" cap="flat" cmpd="sng" algn="ctr">
                      <a:solidFill>
                        <a:srgbClr val="A6A6A6"/>
                      </a:solidFill>
                      <a:prstDash val="solid"/>
                      <a:round/>
                      <a:headEnd type="none" w="med" len="med"/>
                      <a:tailEnd type="none" w="med" len="med"/>
                    </a:lnT>
                    <a:lnB w="12468" cap="flat" cmpd="sng" algn="ctr">
                      <a:solidFill>
                        <a:srgbClr val="A6A6A6"/>
                      </a:solidFill>
                      <a:prstDash val="solid"/>
                      <a:round/>
                      <a:headEnd type="none" w="med" len="med"/>
                      <a:tailEnd type="none" w="med" len="med"/>
                    </a:lnB>
                    <a:solidFill>
                      <a:srgbClr val="004E80"/>
                    </a:solidFill>
                  </a:tcPr>
                </a:tc>
                <a:tc>
                  <a:txBody>
                    <a:bodyPr/>
                    <a:lstStyle/>
                    <a:p>
                      <a:pPr algn="ctr">
                        <a:lnSpc>
                          <a:spcPts val="1438"/>
                        </a:lnSpc>
                        <a:defRPr/>
                      </a:pPr>
                      <a:r>
                        <a:rPr lang="en-US" sz="1438" spc="202">
                          <a:solidFill>
                            <a:srgbClr val="FFFFFF"/>
                          </a:solidFill>
                          <a:latin typeface="Literata Bold"/>
                        </a:rPr>
                        <a:t>Tuần 12</a:t>
                      </a:r>
                      <a:endParaRPr lang="en-US" sz="1100"/>
                    </a:p>
                  </a:txBody>
                  <a:tcPr marL="0" marR="0" marT="0" marB="0" anchor="ctr">
                    <a:lnL w="12468" cap="flat" cmpd="sng" algn="ctr">
                      <a:solidFill>
                        <a:srgbClr val="A6A6A6"/>
                      </a:solidFill>
                      <a:prstDash val="solid"/>
                      <a:round/>
                      <a:headEnd type="none" w="med" len="med"/>
                      <a:tailEnd type="none" w="med" len="med"/>
                    </a:lnL>
                    <a:lnR w="12468" cap="flat" cmpd="sng" algn="ctr">
                      <a:solidFill>
                        <a:srgbClr val="A6A6A6"/>
                      </a:solidFill>
                      <a:prstDash val="solid"/>
                      <a:round/>
                      <a:headEnd type="none" w="med" len="med"/>
                      <a:tailEnd type="none" w="med" len="med"/>
                    </a:lnR>
                    <a:lnT w="12468" cap="flat" cmpd="sng" algn="ctr">
                      <a:solidFill>
                        <a:srgbClr val="A6A6A6"/>
                      </a:solidFill>
                      <a:prstDash val="solid"/>
                      <a:round/>
                      <a:headEnd type="none" w="med" len="med"/>
                      <a:tailEnd type="none" w="med" len="med"/>
                    </a:lnT>
                    <a:lnB w="12468" cap="flat" cmpd="sng" algn="ctr">
                      <a:solidFill>
                        <a:srgbClr val="A6A6A6"/>
                      </a:solidFill>
                      <a:prstDash val="solid"/>
                      <a:round/>
                      <a:headEnd type="none" w="med" len="med"/>
                      <a:tailEnd type="none" w="med" len="med"/>
                    </a:lnB>
                    <a:solidFill>
                      <a:srgbClr val="004E80"/>
                    </a:solidFill>
                  </a:tcPr>
                </a:tc>
                <a:extLst>
                  <a:ext uri="{0D108BD9-81ED-4DB2-BD59-A6C34878D82A}">
                    <a16:rowId xmlns:a16="http://schemas.microsoft.com/office/drawing/2014/main" val="10000"/>
                  </a:ext>
                </a:extLst>
              </a:tr>
            </a:tbl>
          </a:graphicData>
        </a:graphic>
      </p:graphicFrame>
      <p:sp>
        <p:nvSpPr>
          <p:cNvPr id="9" name="TextBox 9"/>
          <p:cNvSpPr txBox="1"/>
          <p:nvPr/>
        </p:nvSpPr>
        <p:spPr>
          <a:xfrm>
            <a:off x="3061164" y="2183385"/>
            <a:ext cx="2785508" cy="250466"/>
          </a:xfrm>
          <a:prstGeom prst="rect">
            <a:avLst/>
          </a:prstGeom>
        </p:spPr>
        <p:txBody>
          <a:bodyPr lIns="0" tIns="0" rIns="0" bIns="0" rtlCol="0" anchor="t">
            <a:spAutoFit/>
          </a:bodyPr>
          <a:lstStyle/>
          <a:p>
            <a:pPr marL="0" lvl="0" indent="0">
              <a:lnSpc>
                <a:spcPts val="1985"/>
              </a:lnSpc>
              <a:spcBef>
                <a:spcPct val="0"/>
              </a:spcBef>
            </a:pPr>
            <a:r>
              <a:rPr lang="en-US" sz="1985" spc="57">
                <a:solidFill>
                  <a:srgbClr val="333333"/>
                </a:solidFill>
                <a:latin typeface="Literata Bold Italics"/>
              </a:rPr>
              <a:t>Viết nhật ký</a:t>
            </a:r>
          </a:p>
        </p:txBody>
      </p:sp>
      <p:sp>
        <p:nvSpPr>
          <p:cNvPr id="10" name="TextBox 10"/>
          <p:cNvSpPr txBox="1"/>
          <p:nvPr/>
        </p:nvSpPr>
        <p:spPr>
          <a:xfrm>
            <a:off x="3061164" y="2868047"/>
            <a:ext cx="2785508" cy="250466"/>
          </a:xfrm>
          <a:prstGeom prst="rect">
            <a:avLst/>
          </a:prstGeom>
        </p:spPr>
        <p:txBody>
          <a:bodyPr lIns="0" tIns="0" rIns="0" bIns="0" rtlCol="0" anchor="t">
            <a:spAutoFit/>
          </a:bodyPr>
          <a:lstStyle/>
          <a:p>
            <a:pPr marL="0" lvl="0" indent="0">
              <a:lnSpc>
                <a:spcPts val="1985"/>
              </a:lnSpc>
              <a:spcBef>
                <a:spcPct val="0"/>
              </a:spcBef>
            </a:pPr>
            <a:r>
              <a:rPr lang="en-US" sz="1985" spc="57">
                <a:solidFill>
                  <a:srgbClr val="333333"/>
                </a:solidFill>
                <a:latin typeface="Literata Bold Italics"/>
              </a:rPr>
              <a:t>Lập kế hoạch</a:t>
            </a:r>
          </a:p>
        </p:txBody>
      </p:sp>
      <p:sp>
        <p:nvSpPr>
          <p:cNvPr id="11" name="TextBox 11"/>
          <p:cNvSpPr txBox="1"/>
          <p:nvPr/>
        </p:nvSpPr>
        <p:spPr>
          <a:xfrm>
            <a:off x="3061164" y="3552709"/>
            <a:ext cx="3263210" cy="250466"/>
          </a:xfrm>
          <a:prstGeom prst="rect">
            <a:avLst/>
          </a:prstGeom>
        </p:spPr>
        <p:txBody>
          <a:bodyPr lIns="0" tIns="0" rIns="0" bIns="0" rtlCol="0" anchor="t">
            <a:spAutoFit/>
          </a:bodyPr>
          <a:lstStyle/>
          <a:p>
            <a:pPr marL="0" lvl="0" indent="0">
              <a:lnSpc>
                <a:spcPts val="1985"/>
              </a:lnSpc>
              <a:spcBef>
                <a:spcPct val="0"/>
              </a:spcBef>
            </a:pPr>
            <a:r>
              <a:rPr lang="en-US" sz="1985" spc="57">
                <a:solidFill>
                  <a:srgbClr val="333333"/>
                </a:solidFill>
                <a:latin typeface="Literata Bold Italics"/>
              </a:rPr>
              <a:t>Thu thập, làm rõ yêu cầu </a:t>
            </a:r>
          </a:p>
        </p:txBody>
      </p:sp>
      <p:sp>
        <p:nvSpPr>
          <p:cNvPr id="12" name="TextBox 12"/>
          <p:cNvSpPr txBox="1"/>
          <p:nvPr/>
        </p:nvSpPr>
        <p:spPr>
          <a:xfrm>
            <a:off x="3061164" y="4237371"/>
            <a:ext cx="2785508" cy="250466"/>
          </a:xfrm>
          <a:prstGeom prst="rect">
            <a:avLst/>
          </a:prstGeom>
        </p:spPr>
        <p:txBody>
          <a:bodyPr lIns="0" tIns="0" rIns="0" bIns="0" rtlCol="0" anchor="t">
            <a:spAutoFit/>
          </a:bodyPr>
          <a:lstStyle/>
          <a:p>
            <a:pPr marL="0" lvl="0" indent="0">
              <a:lnSpc>
                <a:spcPts val="1985"/>
              </a:lnSpc>
              <a:spcBef>
                <a:spcPct val="0"/>
              </a:spcBef>
            </a:pPr>
            <a:r>
              <a:rPr lang="en-US" sz="1985" spc="57">
                <a:solidFill>
                  <a:srgbClr val="333333"/>
                </a:solidFill>
                <a:latin typeface="Literata Bold Italics"/>
              </a:rPr>
              <a:t>Đặc tả các use case</a:t>
            </a:r>
          </a:p>
        </p:txBody>
      </p:sp>
      <p:sp>
        <p:nvSpPr>
          <p:cNvPr id="13" name="TextBox 13"/>
          <p:cNvSpPr txBox="1"/>
          <p:nvPr/>
        </p:nvSpPr>
        <p:spPr>
          <a:xfrm>
            <a:off x="3061164" y="4922033"/>
            <a:ext cx="2785508" cy="250466"/>
          </a:xfrm>
          <a:prstGeom prst="rect">
            <a:avLst/>
          </a:prstGeom>
        </p:spPr>
        <p:txBody>
          <a:bodyPr lIns="0" tIns="0" rIns="0" bIns="0" rtlCol="0" anchor="t">
            <a:spAutoFit/>
          </a:bodyPr>
          <a:lstStyle/>
          <a:p>
            <a:pPr marL="0" lvl="0" indent="0">
              <a:lnSpc>
                <a:spcPts val="1985"/>
              </a:lnSpc>
              <a:spcBef>
                <a:spcPct val="0"/>
              </a:spcBef>
            </a:pPr>
            <a:r>
              <a:rPr lang="en-US" sz="1985" spc="57">
                <a:solidFill>
                  <a:srgbClr val="333333"/>
                </a:solidFill>
                <a:latin typeface="Literata Bold Italics"/>
              </a:rPr>
              <a:t>Thiết kế mô hình lớp</a:t>
            </a:r>
          </a:p>
        </p:txBody>
      </p:sp>
      <p:sp>
        <p:nvSpPr>
          <p:cNvPr id="14" name="TextBox 14"/>
          <p:cNvSpPr txBox="1"/>
          <p:nvPr/>
        </p:nvSpPr>
        <p:spPr>
          <a:xfrm>
            <a:off x="3061164" y="5606695"/>
            <a:ext cx="2785508" cy="250466"/>
          </a:xfrm>
          <a:prstGeom prst="rect">
            <a:avLst/>
          </a:prstGeom>
        </p:spPr>
        <p:txBody>
          <a:bodyPr lIns="0" tIns="0" rIns="0" bIns="0" rtlCol="0" anchor="t">
            <a:spAutoFit/>
          </a:bodyPr>
          <a:lstStyle/>
          <a:p>
            <a:pPr marL="0" lvl="0" indent="0">
              <a:lnSpc>
                <a:spcPts val="1985"/>
              </a:lnSpc>
              <a:spcBef>
                <a:spcPct val="0"/>
              </a:spcBef>
            </a:pPr>
            <a:r>
              <a:rPr lang="en-US" sz="1985" spc="57">
                <a:solidFill>
                  <a:srgbClr val="333333"/>
                </a:solidFill>
                <a:latin typeface="Literata Bold Italics"/>
              </a:rPr>
              <a:t>Vẽ CSDL</a:t>
            </a:r>
          </a:p>
        </p:txBody>
      </p:sp>
      <p:sp>
        <p:nvSpPr>
          <p:cNvPr id="15" name="TextBox 15"/>
          <p:cNvSpPr txBox="1"/>
          <p:nvPr/>
        </p:nvSpPr>
        <p:spPr>
          <a:xfrm>
            <a:off x="3061164" y="6296971"/>
            <a:ext cx="2785508" cy="250466"/>
          </a:xfrm>
          <a:prstGeom prst="rect">
            <a:avLst/>
          </a:prstGeom>
        </p:spPr>
        <p:txBody>
          <a:bodyPr lIns="0" tIns="0" rIns="0" bIns="0" rtlCol="0" anchor="t">
            <a:spAutoFit/>
          </a:bodyPr>
          <a:lstStyle/>
          <a:p>
            <a:pPr marL="0" lvl="0" indent="0">
              <a:lnSpc>
                <a:spcPts val="1985"/>
              </a:lnSpc>
              <a:spcBef>
                <a:spcPct val="0"/>
              </a:spcBef>
            </a:pPr>
            <a:r>
              <a:rPr lang="en-US" sz="1985" spc="57">
                <a:solidFill>
                  <a:srgbClr val="333333"/>
                </a:solidFill>
                <a:latin typeface="Literata Bold Italics"/>
              </a:rPr>
              <a:t>Vẽ luồng màn hình</a:t>
            </a:r>
          </a:p>
        </p:txBody>
      </p:sp>
      <p:sp>
        <p:nvSpPr>
          <p:cNvPr id="16" name="TextBox 16"/>
          <p:cNvSpPr txBox="1"/>
          <p:nvPr/>
        </p:nvSpPr>
        <p:spPr>
          <a:xfrm>
            <a:off x="3061164" y="6981633"/>
            <a:ext cx="2785508" cy="250466"/>
          </a:xfrm>
          <a:prstGeom prst="rect">
            <a:avLst/>
          </a:prstGeom>
        </p:spPr>
        <p:txBody>
          <a:bodyPr lIns="0" tIns="0" rIns="0" bIns="0" rtlCol="0" anchor="t">
            <a:spAutoFit/>
          </a:bodyPr>
          <a:lstStyle/>
          <a:p>
            <a:pPr marL="0" lvl="0" indent="0">
              <a:lnSpc>
                <a:spcPts val="1985"/>
              </a:lnSpc>
              <a:spcBef>
                <a:spcPct val="0"/>
              </a:spcBef>
            </a:pPr>
            <a:r>
              <a:rPr lang="en-US" sz="1985" spc="57">
                <a:solidFill>
                  <a:srgbClr val="333333"/>
                </a:solidFill>
                <a:latin typeface="Literata Bold Italics"/>
              </a:rPr>
              <a:t>Thiết kế màn hình</a:t>
            </a:r>
          </a:p>
        </p:txBody>
      </p:sp>
      <p:sp>
        <p:nvSpPr>
          <p:cNvPr id="17" name="TextBox 17"/>
          <p:cNvSpPr txBox="1"/>
          <p:nvPr/>
        </p:nvSpPr>
        <p:spPr>
          <a:xfrm>
            <a:off x="3061164" y="7666295"/>
            <a:ext cx="2785508" cy="250466"/>
          </a:xfrm>
          <a:prstGeom prst="rect">
            <a:avLst/>
          </a:prstGeom>
        </p:spPr>
        <p:txBody>
          <a:bodyPr lIns="0" tIns="0" rIns="0" bIns="0" rtlCol="0" anchor="t">
            <a:spAutoFit/>
          </a:bodyPr>
          <a:lstStyle/>
          <a:p>
            <a:pPr marL="0" lvl="0" indent="0">
              <a:lnSpc>
                <a:spcPts val="1985"/>
              </a:lnSpc>
              <a:spcBef>
                <a:spcPct val="0"/>
              </a:spcBef>
            </a:pPr>
            <a:r>
              <a:rPr lang="en-US" sz="1985" spc="57">
                <a:solidFill>
                  <a:srgbClr val="333333"/>
                </a:solidFill>
                <a:latin typeface="Literata Bold Italics"/>
              </a:rPr>
              <a:t>Thực hiện coding</a:t>
            </a:r>
          </a:p>
        </p:txBody>
      </p:sp>
      <p:sp>
        <p:nvSpPr>
          <p:cNvPr id="18" name="TextBox 18"/>
          <p:cNvSpPr txBox="1"/>
          <p:nvPr/>
        </p:nvSpPr>
        <p:spPr>
          <a:xfrm>
            <a:off x="3061276" y="8381391"/>
            <a:ext cx="2785508" cy="250466"/>
          </a:xfrm>
          <a:prstGeom prst="rect">
            <a:avLst/>
          </a:prstGeom>
        </p:spPr>
        <p:txBody>
          <a:bodyPr lIns="0" tIns="0" rIns="0" bIns="0" rtlCol="0" anchor="t">
            <a:spAutoFit/>
          </a:bodyPr>
          <a:lstStyle/>
          <a:p>
            <a:pPr marL="0" lvl="0" indent="0">
              <a:lnSpc>
                <a:spcPts val="1985"/>
              </a:lnSpc>
              <a:spcBef>
                <a:spcPct val="0"/>
              </a:spcBef>
            </a:pPr>
            <a:r>
              <a:rPr lang="en-US" sz="1985" spc="57">
                <a:solidFill>
                  <a:srgbClr val="333333"/>
                </a:solidFill>
                <a:latin typeface="Literata Bold Italics"/>
              </a:rPr>
              <a:t>Kiểm thử ứng dụng</a:t>
            </a:r>
          </a:p>
        </p:txBody>
      </p:sp>
      <p:grpSp>
        <p:nvGrpSpPr>
          <p:cNvPr id="19" name="Group 19"/>
          <p:cNvGrpSpPr/>
          <p:nvPr/>
        </p:nvGrpSpPr>
        <p:grpSpPr>
          <a:xfrm>
            <a:off x="6216419" y="2049671"/>
            <a:ext cx="9886281" cy="470269"/>
            <a:chOff x="0" y="0"/>
            <a:chExt cx="2452466" cy="116659"/>
          </a:xfrm>
        </p:grpSpPr>
        <p:sp>
          <p:nvSpPr>
            <p:cNvPr id="20" name="Freeform 20"/>
            <p:cNvSpPr/>
            <p:nvPr/>
          </p:nvSpPr>
          <p:spPr>
            <a:xfrm>
              <a:off x="0" y="0"/>
              <a:ext cx="2452466" cy="116659"/>
            </a:xfrm>
            <a:custGeom>
              <a:avLst/>
              <a:gdLst/>
              <a:ahLst/>
              <a:cxnLst/>
              <a:rect l="l" t="t" r="r" b="b"/>
              <a:pathLst>
                <a:path w="2452466" h="116659">
                  <a:moveTo>
                    <a:pt x="58329" y="0"/>
                  </a:moveTo>
                  <a:lnTo>
                    <a:pt x="2394137" y="0"/>
                  </a:lnTo>
                  <a:cubicBezTo>
                    <a:pt x="2426351" y="0"/>
                    <a:pt x="2452466" y="26115"/>
                    <a:pt x="2452466" y="58329"/>
                  </a:cubicBezTo>
                  <a:lnTo>
                    <a:pt x="2452466" y="58329"/>
                  </a:lnTo>
                  <a:cubicBezTo>
                    <a:pt x="2452466" y="73799"/>
                    <a:pt x="2446321" y="88635"/>
                    <a:pt x="2435382" y="99574"/>
                  </a:cubicBezTo>
                  <a:cubicBezTo>
                    <a:pt x="2424443" y="110513"/>
                    <a:pt x="2409607" y="116659"/>
                    <a:pt x="2394137" y="116659"/>
                  </a:cubicBezTo>
                  <a:lnTo>
                    <a:pt x="58329" y="116659"/>
                  </a:lnTo>
                  <a:cubicBezTo>
                    <a:pt x="42859" y="116659"/>
                    <a:pt x="28023" y="110513"/>
                    <a:pt x="17084" y="99574"/>
                  </a:cubicBezTo>
                  <a:cubicBezTo>
                    <a:pt x="6145" y="88635"/>
                    <a:pt x="0" y="73799"/>
                    <a:pt x="0" y="58329"/>
                  </a:cubicBezTo>
                  <a:lnTo>
                    <a:pt x="0" y="58329"/>
                  </a:lnTo>
                  <a:cubicBezTo>
                    <a:pt x="0" y="42859"/>
                    <a:pt x="6145" y="28023"/>
                    <a:pt x="17084" y="17084"/>
                  </a:cubicBezTo>
                  <a:cubicBezTo>
                    <a:pt x="28023" y="6145"/>
                    <a:pt x="42859" y="0"/>
                    <a:pt x="58329" y="0"/>
                  </a:cubicBezTo>
                  <a:close/>
                </a:path>
              </a:pathLst>
            </a:custGeom>
            <a:solidFill>
              <a:srgbClr val="4C93C1"/>
            </a:solidFill>
          </p:spPr>
          <p:txBody>
            <a:bodyPr/>
            <a:lstStyle/>
            <a:p>
              <a:endParaRPr lang="en-US"/>
            </a:p>
          </p:txBody>
        </p:sp>
        <p:sp>
          <p:nvSpPr>
            <p:cNvPr id="21" name="TextBox 21"/>
            <p:cNvSpPr txBox="1"/>
            <p:nvPr/>
          </p:nvSpPr>
          <p:spPr>
            <a:xfrm>
              <a:off x="0" y="9525"/>
              <a:ext cx="2452466" cy="107134"/>
            </a:xfrm>
            <a:prstGeom prst="rect">
              <a:avLst/>
            </a:prstGeom>
          </p:spPr>
          <p:txBody>
            <a:bodyPr lIns="50800" tIns="50800" rIns="50800" bIns="50800" rtlCol="0" anchor="ctr"/>
            <a:lstStyle/>
            <a:p>
              <a:pPr algn="ctr">
                <a:lnSpc>
                  <a:spcPts val="1330"/>
                </a:lnSpc>
              </a:pPr>
              <a:endParaRPr/>
            </a:p>
          </p:txBody>
        </p:sp>
      </p:grpSp>
      <p:grpSp>
        <p:nvGrpSpPr>
          <p:cNvPr id="22" name="Group 22"/>
          <p:cNvGrpSpPr/>
          <p:nvPr/>
        </p:nvGrpSpPr>
        <p:grpSpPr>
          <a:xfrm>
            <a:off x="6324374" y="2734333"/>
            <a:ext cx="903949" cy="470269"/>
            <a:chOff x="0" y="0"/>
            <a:chExt cx="224240" cy="116659"/>
          </a:xfrm>
        </p:grpSpPr>
        <p:sp>
          <p:nvSpPr>
            <p:cNvPr id="23" name="Freeform 23"/>
            <p:cNvSpPr/>
            <p:nvPr/>
          </p:nvSpPr>
          <p:spPr>
            <a:xfrm>
              <a:off x="0" y="0"/>
              <a:ext cx="224240" cy="116659"/>
            </a:xfrm>
            <a:custGeom>
              <a:avLst/>
              <a:gdLst/>
              <a:ahLst/>
              <a:cxnLst/>
              <a:rect l="l" t="t" r="r" b="b"/>
              <a:pathLst>
                <a:path w="224240" h="116659">
                  <a:moveTo>
                    <a:pt x="58329" y="0"/>
                  </a:moveTo>
                  <a:lnTo>
                    <a:pt x="165911" y="0"/>
                  </a:lnTo>
                  <a:cubicBezTo>
                    <a:pt x="198126" y="0"/>
                    <a:pt x="224240" y="26115"/>
                    <a:pt x="224240" y="58329"/>
                  </a:cubicBezTo>
                  <a:lnTo>
                    <a:pt x="224240" y="58329"/>
                  </a:lnTo>
                  <a:cubicBezTo>
                    <a:pt x="224240" y="73799"/>
                    <a:pt x="218095" y="88635"/>
                    <a:pt x="207156" y="99574"/>
                  </a:cubicBezTo>
                  <a:cubicBezTo>
                    <a:pt x="196217" y="110513"/>
                    <a:pt x="181381" y="116659"/>
                    <a:pt x="165911" y="116659"/>
                  </a:cubicBezTo>
                  <a:lnTo>
                    <a:pt x="58329" y="116659"/>
                  </a:lnTo>
                  <a:cubicBezTo>
                    <a:pt x="42859" y="116659"/>
                    <a:pt x="28023" y="110513"/>
                    <a:pt x="17084" y="99574"/>
                  </a:cubicBezTo>
                  <a:cubicBezTo>
                    <a:pt x="6145" y="88635"/>
                    <a:pt x="0" y="73799"/>
                    <a:pt x="0" y="58329"/>
                  </a:cubicBezTo>
                  <a:lnTo>
                    <a:pt x="0" y="58329"/>
                  </a:lnTo>
                  <a:cubicBezTo>
                    <a:pt x="0" y="42859"/>
                    <a:pt x="6145" y="28023"/>
                    <a:pt x="17084" y="17084"/>
                  </a:cubicBezTo>
                  <a:cubicBezTo>
                    <a:pt x="28023" y="6145"/>
                    <a:pt x="42859" y="0"/>
                    <a:pt x="58329" y="0"/>
                  </a:cubicBezTo>
                  <a:close/>
                </a:path>
              </a:pathLst>
            </a:custGeom>
            <a:solidFill>
              <a:srgbClr val="4C93C1"/>
            </a:solidFill>
          </p:spPr>
          <p:txBody>
            <a:bodyPr/>
            <a:lstStyle/>
            <a:p>
              <a:endParaRPr lang="en-US"/>
            </a:p>
          </p:txBody>
        </p:sp>
        <p:sp>
          <p:nvSpPr>
            <p:cNvPr id="24" name="TextBox 24"/>
            <p:cNvSpPr txBox="1"/>
            <p:nvPr/>
          </p:nvSpPr>
          <p:spPr>
            <a:xfrm>
              <a:off x="0" y="9525"/>
              <a:ext cx="224240" cy="107134"/>
            </a:xfrm>
            <a:prstGeom prst="rect">
              <a:avLst/>
            </a:prstGeom>
          </p:spPr>
          <p:txBody>
            <a:bodyPr lIns="50800" tIns="50800" rIns="50800" bIns="50800" rtlCol="0" anchor="ctr"/>
            <a:lstStyle/>
            <a:p>
              <a:pPr algn="ctr">
                <a:lnSpc>
                  <a:spcPts val="1330"/>
                </a:lnSpc>
              </a:pPr>
              <a:endParaRPr/>
            </a:p>
          </p:txBody>
        </p:sp>
      </p:grpSp>
      <p:grpSp>
        <p:nvGrpSpPr>
          <p:cNvPr id="25" name="Group 25"/>
          <p:cNvGrpSpPr/>
          <p:nvPr/>
        </p:nvGrpSpPr>
        <p:grpSpPr>
          <a:xfrm>
            <a:off x="6999050" y="3418995"/>
            <a:ext cx="761158" cy="470269"/>
            <a:chOff x="0" y="0"/>
            <a:chExt cx="188819" cy="116659"/>
          </a:xfrm>
        </p:grpSpPr>
        <p:sp>
          <p:nvSpPr>
            <p:cNvPr id="26" name="Freeform 26"/>
            <p:cNvSpPr/>
            <p:nvPr/>
          </p:nvSpPr>
          <p:spPr>
            <a:xfrm>
              <a:off x="0" y="0"/>
              <a:ext cx="188819" cy="116659"/>
            </a:xfrm>
            <a:custGeom>
              <a:avLst/>
              <a:gdLst/>
              <a:ahLst/>
              <a:cxnLst/>
              <a:rect l="l" t="t" r="r" b="b"/>
              <a:pathLst>
                <a:path w="188819" h="116659">
                  <a:moveTo>
                    <a:pt x="58329" y="0"/>
                  </a:moveTo>
                  <a:lnTo>
                    <a:pt x="130489" y="0"/>
                  </a:lnTo>
                  <a:cubicBezTo>
                    <a:pt x="145959" y="0"/>
                    <a:pt x="160796" y="6145"/>
                    <a:pt x="171734" y="17084"/>
                  </a:cubicBezTo>
                  <a:cubicBezTo>
                    <a:pt x="182673" y="28023"/>
                    <a:pt x="188819" y="42859"/>
                    <a:pt x="188819" y="58329"/>
                  </a:cubicBezTo>
                  <a:lnTo>
                    <a:pt x="188819" y="58329"/>
                  </a:lnTo>
                  <a:cubicBezTo>
                    <a:pt x="188819" y="90544"/>
                    <a:pt x="162704" y="116659"/>
                    <a:pt x="130489" y="116659"/>
                  </a:cubicBezTo>
                  <a:lnTo>
                    <a:pt x="58329" y="116659"/>
                  </a:lnTo>
                  <a:cubicBezTo>
                    <a:pt x="42859" y="116659"/>
                    <a:pt x="28023" y="110513"/>
                    <a:pt x="17084" y="99574"/>
                  </a:cubicBezTo>
                  <a:cubicBezTo>
                    <a:pt x="6145" y="88635"/>
                    <a:pt x="0" y="73799"/>
                    <a:pt x="0" y="58329"/>
                  </a:cubicBezTo>
                  <a:lnTo>
                    <a:pt x="0" y="58329"/>
                  </a:lnTo>
                  <a:cubicBezTo>
                    <a:pt x="0" y="42859"/>
                    <a:pt x="6145" y="28023"/>
                    <a:pt x="17084" y="17084"/>
                  </a:cubicBezTo>
                  <a:cubicBezTo>
                    <a:pt x="28023" y="6145"/>
                    <a:pt x="42859" y="0"/>
                    <a:pt x="58329" y="0"/>
                  </a:cubicBezTo>
                  <a:close/>
                </a:path>
              </a:pathLst>
            </a:custGeom>
            <a:solidFill>
              <a:srgbClr val="4C93C1"/>
            </a:solidFill>
          </p:spPr>
          <p:txBody>
            <a:bodyPr/>
            <a:lstStyle/>
            <a:p>
              <a:endParaRPr lang="en-US"/>
            </a:p>
          </p:txBody>
        </p:sp>
        <p:sp>
          <p:nvSpPr>
            <p:cNvPr id="27" name="TextBox 27"/>
            <p:cNvSpPr txBox="1"/>
            <p:nvPr/>
          </p:nvSpPr>
          <p:spPr>
            <a:xfrm>
              <a:off x="0" y="9525"/>
              <a:ext cx="188819" cy="107134"/>
            </a:xfrm>
            <a:prstGeom prst="rect">
              <a:avLst/>
            </a:prstGeom>
          </p:spPr>
          <p:txBody>
            <a:bodyPr lIns="50800" tIns="50800" rIns="50800" bIns="50800" rtlCol="0" anchor="ctr"/>
            <a:lstStyle/>
            <a:p>
              <a:pPr algn="ctr">
                <a:lnSpc>
                  <a:spcPts val="1330"/>
                </a:lnSpc>
              </a:pPr>
              <a:endParaRPr/>
            </a:p>
          </p:txBody>
        </p:sp>
      </p:grpSp>
      <p:grpSp>
        <p:nvGrpSpPr>
          <p:cNvPr id="28" name="Group 28"/>
          <p:cNvGrpSpPr/>
          <p:nvPr/>
        </p:nvGrpSpPr>
        <p:grpSpPr>
          <a:xfrm>
            <a:off x="7760208" y="4103657"/>
            <a:ext cx="1588935" cy="470269"/>
            <a:chOff x="0" y="0"/>
            <a:chExt cx="394163" cy="116659"/>
          </a:xfrm>
        </p:grpSpPr>
        <p:sp>
          <p:nvSpPr>
            <p:cNvPr id="29" name="Freeform 29"/>
            <p:cNvSpPr/>
            <p:nvPr/>
          </p:nvSpPr>
          <p:spPr>
            <a:xfrm>
              <a:off x="0" y="0"/>
              <a:ext cx="394163" cy="116659"/>
            </a:xfrm>
            <a:custGeom>
              <a:avLst/>
              <a:gdLst/>
              <a:ahLst/>
              <a:cxnLst/>
              <a:rect l="l" t="t" r="r" b="b"/>
              <a:pathLst>
                <a:path w="394163" h="116659">
                  <a:moveTo>
                    <a:pt x="58329" y="0"/>
                  </a:moveTo>
                  <a:lnTo>
                    <a:pt x="335834" y="0"/>
                  </a:lnTo>
                  <a:cubicBezTo>
                    <a:pt x="351304" y="0"/>
                    <a:pt x="366140" y="6145"/>
                    <a:pt x="377079" y="17084"/>
                  </a:cubicBezTo>
                  <a:cubicBezTo>
                    <a:pt x="388018" y="28023"/>
                    <a:pt x="394163" y="42859"/>
                    <a:pt x="394163" y="58329"/>
                  </a:cubicBezTo>
                  <a:lnTo>
                    <a:pt x="394163" y="58329"/>
                  </a:lnTo>
                  <a:cubicBezTo>
                    <a:pt x="394163" y="90544"/>
                    <a:pt x="368048" y="116659"/>
                    <a:pt x="335834" y="116659"/>
                  </a:cubicBezTo>
                  <a:lnTo>
                    <a:pt x="58329" y="116659"/>
                  </a:lnTo>
                  <a:cubicBezTo>
                    <a:pt x="42859" y="116659"/>
                    <a:pt x="28023" y="110513"/>
                    <a:pt x="17084" y="99574"/>
                  </a:cubicBezTo>
                  <a:cubicBezTo>
                    <a:pt x="6145" y="88635"/>
                    <a:pt x="0" y="73799"/>
                    <a:pt x="0" y="58329"/>
                  </a:cubicBezTo>
                  <a:lnTo>
                    <a:pt x="0" y="58329"/>
                  </a:lnTo>
                  <a:cubicBezTo>
                    <a:pt x="0" y="42859"/>
                    <a:pt x="6145" y="28023"/>
                    <a:pt x="17084" y="17084"/>
                  </a:cubicBezTo>
                  <a:cubicBezTo>
                    <a:pt x="28023" y="6145"/>
                    <a:pt x="42859" y="0"/>
                    <a:pt x="58329" y="0"/>
                  </a:cubicBezTo>
                  <a:close/>
                </a:path>
              </a:pathLst>
            </a:custGeom>
            <a:solidFill>
              <a:srgbClr val="4C93C1"/>
            </a:solidFill>
          </p:spPr>
          <p:txBody>
            <a:bodyPr/>
            <a:lstStyle/>
            <a:p>
              <a:endParaRPr lang="en-US"/>
            </a:p>
          </p:txBody>
        </p:sp>
        <p:sp>
          <p:nvSpPr>
            <p:cNvPr id="30" name="TextBox 30"/>
            <p:cNvSpPr txBox="1"/>
            <p:nvPr/>
          </p:nvSpPr>
          <p:spPr>
            <a:xfrm>
              <a:off x="0" y="9525"/>
              <a:ext cx="394163" cy="107134"/>
            </a:xfrm>
            <a:prstGeom prst="rect">
              <a:avLst/>
            </a:prstGeom>
          </p:spPr>
          <p:txBody>
            <a:bodyPr lIns="50800" tIns="50800" rIns="50800" bIns="50800" rtlCol="0" anchor="ctr"/>
            <a:lstStyle/>
            <a:p>
              <a:pPr algn="ctr">
                <a:lnSpc>
                  <a:spcPts val="1330"/>
                </a:lnSpc>
              </a:pPr>
              <a:endParaRPr/>
            </a:p>
          </p:txBody>
        </p:sp>
      </p:grpSp>
      <p:grpSp>
        <p:nvGrpSpPr>
          <p:cNvPr id="31" name="Group 31"/>
          <p:cNvGrpSpPr/>
          <p:nvPr/>
        </p:nvGrpSpPr>
        <p:grpSpPr>
          <a:xfrm>
            <a:off x="9349143" y="4788319"/>
            <a:ext cx="1329490" cy="470269"/>
            <a:chOff x="0" y="0"/>
            <a:chExt cx="329803" cy="116659"/>
          </a:xfrm>
        </p:grpSpPr>
        <p:sp>
          <p:nvSpPr>
            <p:cNvPr id="32" name="Freeform 32"/>
            <p:cNvSpPr/>
            <p:nvPr/>
          </p:nvSpPr>
          <p:spPr>
            <a:xfrm>
              <a:off x="0" y="0"/>
              <a:ext cx="329803" cy="116659"/>
            </a:xfrm>
            <a:custGeom>
              <a:avLst/>
              <a:gdLst/>
              <a:ahLst/>
              <a:cxnLst/>
              <a:rect l="l" t="t" r="r" b="b"/>
              <a:pathLst>
                <a:path w="329803" h="116659">
                  <a:moveTo>
                    <a:pt x="58329" y="0"/>
                  </a:moveTo>
                  <a:lnTo>
                    <a:pt x="271474" y="0"/>
                  </a:lnTo>
                  <a:cubicBezTo>
                    <a:pt x="303689" y="0"/>
                    <a:pt x="329803" y="26115"/>
                    <a:pt x="329803" y="58329"/>
                  </a:cubicBezTo>
                  <a:lnTo>
                    <a:pt x="329803" y="58329"/>
                  </a:lnTo>
                  <a:cubicBezTo>
                    <a:pt x="329803" y="73799"/>
                    <a:pt x="323658" y="88635"/>
                    <a:pt x="312719" y="99574"/>
                  </a:cubicBezTo>
                  <a:cubicBezTo>
                    <a:pt x="301780" y="110513"/>
                    <a:pt x="286944" y="116659"/>
                    <a:pt x="271474" y="116659"/>
                  </a:cubicBezTo>
                  <a:lnTo>
                    <a:pt x="58329" y="116659"/>
                  </a:lnTo>
                  <a:cubicBezTo>
                    <a:pt x="42859" y="116659"/>
                    <a:pt x="28023" y="110513"/>
                    <a:pt x="17084" y="99574"/>
                  </a:cubicBezTo>
                  <a:cubicBezTo>
                    <a:pt x="6145" y="88635"/>
                    <a:pt x="0" y="73799"/>
                    <a:pt x="0" y="58329"/>
                  </a:cubicBezTo>
                  <a:lnTo>
                    <a:pt x="0" y="58329"/>
                  </a:lnTo>
                  <a:cubicBezTo>
                    <a:pt x="0" y="42859"/>
                    <a:pt x="6145" y="28023"/>
                    <a:pt x="17084" y="17084"/>
                  </a:cubicBezTo>
                  <a:cubicBezTo>
                    <a:pt x="28023" y="6145"/>
                    <a:pt x="42859" y="0"/>
                    <a:pt x="58329" y="0"/>
                  </a:cubicBezTo>
                  <a:close/>
                </a:path>
              </a:pathLst>
            </a:custGeom>
            <a:solidFill>
              <a:srgbClr val="4C93C1"/>
            </a:solidFill>
          </p:spPr>
          <p:txBody>
            <a:bodyPr/>
            <a:lstStyle/>
            <a:p>
              <a:endParaRPr lang="en-US"/>
            </a:p>
          </p:txBody>
        </p:sp>
        <p:sp>
          <p:nvSpPr>
            <p:cNvPr id="33" name="TextBox 33"/>
            <p:cNvSpPr txBox="1"/>
            <p:nvPr/>
          </p:nvSpPr>
          <p:spPr>
            <a:xfrm>
              <a:off x="0" y="9525"/>
              <a:ext cx="329803" cy="107134"/>
            </a:xfrm>
            <a:prstGeom prst="rect">
              <a:avLst/>
            </a:prstGeom>
          </p:spPr>
          <p:txBody>
            <a:bodyPr lIns="50800" tIns="50800" rIns="50800" bIns="50800" rtlCol="0" anchor="ctr"/>
            <a:lstStyle/>
            <a:p>
              <a:pPr algn="ctr">
                <a:lnSpc>
                  <a:spcPts val="1330"/>
                </a:lnSpc>
              </a:pPr>
              <a:endParaRPr/>
            </a:p>
          </p:txBody>
        </p:sp>
      </p:grpSp>
      <p:grpSp>
        <p:nvGrpSpPr>
          <p:cNvPr id="34" name="Group 34"/>
          <p:cNvGrpSpPr/>
          <p:nvPr/>
        </p:nvGrpSpPr>
        <p:grpSpPr>
          <a:xfrm>
            <a:off x="10678633" y="5472981"/>
            <a:ext cx="1155534" cy="470269"/>
            <a:chOff x="0" y="0"/>
            <a:chExt cx="286651" cy="116659"/>
          </a:xfrm>
        </p:grpSpPr>
        <p:sp>
          <p:nvSpPr>
            <p:cNvPr id="35" name="Freeform 35"/>
            <p:cNvSpPr/>
            <p:nvPr/>
          </p:nvSpPr>
          <p:spPr>
            <a:xfrm>
              <a:off x="0" y="0"/>
              <a:ext cx="286651" cy="116659"/>
            </a:xfrm>
            <a:custGeom>
              <a:avLst/>
              <a:gdLst/>
              <a:ahLst/>
              <a:cxnLst/>
              <a:rect l="l" t="t" r="r" b="b"/>
              <a:pathLst>
                <a:path w="286651" h="116659">
                  <a:moveTo>
                    <a:pt x="58329" y="0"/>
                  </a:moveTo>
                  <a:lnTo>
                    <a:pt x="228321" y="0"/>
                  </a:lnTo>
                  <a:cubicBezTo>
                    <a:pt x="260536" y="0"/>
                    <a:pt x="286651" y="26115"/>
                    <a:pt x="286651" y="58329"/>
                  </a:cubicBezTo>
                  <a:lnTo>
                    <a:pt x="286651" y="58329"/>
                  </a:lnTo>
                  <a:cubicBezTo>
                    <a:pt x="286651" y="73799"/>
                    <a:pt x="280505" y="88635"/>
                    <a:pt x="269566" y="99574"/>
                  </a:cubicBezTo>
                  <a:cubicBezTo>
                    <a:pt x="258628" y="110513"/>
                    <a:pt x="243791" y="116659"/>
                    <a:pt x="228321" y="116659"/>
                  </a:cubicBezTo>
                  <a:lnTo>
                    <a:pt x="58329" y="116659"/>
                  </a:lnTo>
                  <a:cubicBezTo>
                    <a:pt x="42859" y="116659"/>
                    <a:pt x="28023" y="110513"/>
                    <a:pt x="17084" y="99574"/>
                  </a:cubicBezTo>
                  <a:cubicBezTo>
                    <a:pt x="6145" y="88635"/>
                    <a:pt x="0" y="73799"/>
                    <a:pt x="0" y="58329"/>
                  </a:cubicBezTo>
                  <a:lnTo>
                    <a:pt x="0" y="58329"/>
                  </a:lnTo>
                  <a:cubicBezTo>
                    <a:pt x="0" y="42859"/>
                    <a:pt x="6145" y="28023"/>
                    <a:pt x="17084" y="17084"/>
                  </a:cubicBezTo>
                  <a:cubicBezTo>
                    <a:pt x="28023" y="6145"/>
                    <a:pt x="42859" y="0"/>
                    <a:pt x="58329" y="0"/>
                  </a:cubicBezTo>
                  <a:close/>
                </a:path>
              </a:pathLst>
            </a:custGeom>
            <a:solidFill>
              <a:srgbClr val="4C93C1"/>
            </a:solidFill>
          </p:spPr>
          <p:txBody>
            <a:bodyPr/>
            <a:lstStyle/>
            <a:p>
              <a:endParaRPr lang="en-US"/>
            </a:p>
          </p:txBody>
        </p:sp>
        <p:sp>
          <p:nvSpPr>
            <p:cNvPr id="36" name="TextBox 36"/>
            <p:cNvSpPr txBox="1"/>
            <p:nvPr/>
          </p:nvSpPr>
          <p:spPr>
            <a:xfrm>
              <a:off x="0" y="9525"/>
              <a:ext cx="286651" cy="107134"/>
            </a:xfrm>
            <a:prstGeom prst="rect">
              <a:avLst/>
            </a:prstGeom>
          </p:spPr>
          <p:txBody>
            <a:bodyPr lIns="50800" tIns="50800" rIns="50800" bIns="50800" rtlCol="0" anchor="ctr"/>
            <a:lstStyle/>
            <a:p>
              <a:pPr algn="ctr">
                <a:lnSpc>
                  <a:spcPts val="1330"/>
                </a:lnSpc>
              </a:pPr>
              <a:endParaRPr/>
            </a:p>
          </p:txBody>
        </p:sp>
      </p:grpSp>
      <p:grpSp>
        <p:nvGrpSpPr>
          <p:cNvPr id="37" name="Group 37"/>
          <p:cNvGrpSpPr/>
          <p:nvPr/>
        </p:nvGrpSpPr>
        <p:grpSpPr>
          <a:xfrm>
            <a:off x="10678633" y="6157642"/>
            <a:ext cx="1559785" cy="470269"/>
            <a:chOff x="0" y="0"/>
            <a:chExt cx="386932" cy="116659"/>
          </a:xfrm>
        </p:grpSpPr>
        <p:sp>
          <p:nvSpPr>
            <p:cNvPr id="38" name="Freeform 38"/>
            <p:cNvSpPr/>
            <p:nvPr/>
          </p:nvSpPr>
          <p:spPr>
            <a:xfrm>
              <a:off x="0" y="0"/>
              <a:ext cx="386932" cy="116659"/>
            </a:xfrm>
            <a:custGeom>
              <a:avLst/>
              <a:gdLst/>
              <a:ahLst/>
              <a:cxnLst/>
              <a:rect l="l" t="t" r="r" b="b"/>
              <a:pathLst>
                <a:path w="386932" h="116659">
                  <a:moveTo>
                    <a:pt x="58329" y="0"/>
                  </a:moveTo>
                  <a:lnTo>
                    <a:pt x="328603" y="0"/>
                  </a:lnTo>
                  <a:cubicBezTo>
                    <a:pt x="360817" y="0"/>
                    <a:pt x="386932" y="26115"/>
                    <a:pt x="386932" y="58329"/>
                  </a:cubicBezTo>
                  <a:lnTo>
                    <a:pt x="386932" y="58329"/>
                  </a:lnTo>
                  <a:cubicBezTo>
                    <a:pt x="386932" y="73799"/>
                    <a:pt x="380787" y="88635"/>
                    <a:pt x="369848" y="99574"/>
                  </a:cubicBezTo>
                  <a:cubicBezTo>
                    <a:pt x="358909" y="110513"/>
                    <a:pt x="344073" y="116659"/>
                    <a:pt x="328603" y="116659"/>
                  </a:cubicBezTo>
                  <a:lnTo>
                    <a:pt x="58329" y="116659"/>
                  </a:lnTo>
                  <a:cubicBezTo>
                    <a:pt x="42859" y="116659"/>
                    <a:pt x="28023" y="110513"/>
                    <a:pt x="17084" y="99574"/>
                  </a:cubicBezTo>
                  <a:cubicBezTo>
                    <a:pt x="6145" y="88635"/>
                    <a:pt x="0" y="73799"/>
                    <a:pt x="0" y="58329"/>
                  </a:cubicBezTo>
                  <a:lnTo>
                    <a:pt x="0" y="58329"/>
                  </a:lnTo>
                  <a:cubicBezTo>
                    <a:pt x="0" y="42859"/>
                    <a:pt x="6145" y="28023"/>
                    <a:pt x="17084" y="17084"/>
                  </a:cubicBezTo>
                  <a:cubicBezTo>
                    <a:pt x="28023" y="6145"/>
                    <a:pt x="42859" y="0"/>
                    <a:pt x="58329" y="0"/>
                  </a:cubicBezTo>
                  <a:close/>
                </a:path>
              </a:pathLst>
            </a:custGeom>
            <a:solidFill>
              <a:srgbClr val="4C93C1"/>
            </a:solidFill>
          </p:spPr>
          <p:txBody>
            <a:bodyPr/>
            <a:lstStyle/>
            <a:p>
              <a:endParaRPr lang="en-US"/>
            </a:p>
          </p:txBody>
        </p:sp>
        <p:sp>
          <p:nvSpPr>
            <p:cNvPr id="39" name="TextBox 39"/>
            <p:cNvSpPr txBox="1"/>
            <p:nvPr/>
          </p:nvSpPr>
          <p:spPr>
            <a:xfrm>
              <a:off x="0" y="9525"/>
              <a:ext cx="386932" cy="107134"/>
            </a:xfrm>
            <a:prstGeom prst="rect">
              <a:avLst/>
            </a:prstGeom>
          </p:spPr>
          <p:txBody>
            <a:bodyPr lIns="50800" tIns="50800" rIns="50800" bIns="50800" rtlCol="0" anchor="ctr"/>
            <a:lstStyle/>
            <a:p>
              <a:pPr algn="ctr">
                <a:lnSpc>
                  <a:spcPts val="1330"/>
                </a:lnSpc>
              </a:pPr>
              <a:endParaRPr/>
            </a:p>
          </p:txBody>
        </p:sp>
      </p:grpSp>
      <p:grpSp>
        <p:nvGrpSpPr>
          <p:cNvPr id="40" name="Group 40"/>
          <p:cNvGrpSpPr/>
          <p:nvPr/>
        </p:nvGrpSpPr>
        <p:grpSpPr>
          <a:xfrm>
            <a:off x="11703587" y="6842304"/>
            <a:ext cx="1521053" cy="470269"/>
            <a:chOff x="0" y="0"/>
            <a:chExt cx="377324" cy="116659"/>
          </a:xfrm>
        </p:grpSpPr>
        <p:sp>
          <p:nvSpPr>
            <p:cNvPr id="41" name="Freeform 41"/>
            <p:cNvSpPr/>
            <p:nvPr/>
          </p:nvSpPr>
          <p:spPr>
            <a:xfrm>
              <a:off x="0" y="0"/>
              <a:ext cx="377324" cy="116659"/>
            </a:xfrm>
            <a:custGeom>
              <a:avLst/>
              <a:gdLst/>
              <a:ahLst/>
              <a:cxnLst/>
              <a:rect l="l" t="t" r="r" b="b"/>
              <a:pathLst>
                <a:path w="377324" h="116659">
                  <a:moveTo>
                    <a:pt x="58329" y="0"/>
                  </a:moveTo>
                  <a:lnTo>
                    <a:pt x="318995" y="0"/>
                  </a:lnTo>
                  <a:cubicBezTo>
                    <a:pt x="351209" y="0"/>
                    <a:pt x="377324" y="26115"/>
                    <a:pt x="377324" y="58329"/>
                  </a:cubicBezTo>
                  <a:lnTo>
                    <a:pt x="377324" y="58329"/>
                  </a:lnTo>
                  <a:cubicBezTo>
                    <a:pt x="377324" y="73799"/>
                    <a:pt x="371179" y="88635"/>
                    <a:pt x="360240" y="99574"/>
                  </a:cubicBezTo>
                  <a:cubicBezTo>
                    <a:pt x="349301" y="110513"/>
                    <a:pt x="334465" y="116659"/>
                    <a:pt x="318995" y="116659"/>
                  </a:cubicBezTo>
                  <a:lnTo>
                    <a:pt x="58329" y="116659"/>
                  </a:lnTo>
                  <a:cubicBezTo>
                    <a:pt x="42859" y="116659"/>
                    <a:pt x="28023" y="110513"/>
                    <a:pt x="17084" y="99574"/>
                  </a:cubicBezTo>
                  <a:cubicBezTo>
                    <a:pt x="6145" y="88635"/>
                    <a:pt x="0" y="73799"/>
                    <a:pt x="0" y="58329"/>
                  </a:cubicBezTo>
                  <a:lnTo>
                    <a:pt x="0" y="58329"/>
                  </a:lnTo>
                  <a:cubicBezTo>
                    <a:pt x="0" y="42859"/>
                    <a:pt x="6145" y="28023"/>
                    <a:pt x="17084" y="17084"/>
                  </a:cubicBezTo>
                  <a:cubicBezTo>
                    <a:pt x="28023" y="6145"/>
                    <a:pt x="42859" y="0"/>
                    <a:pt x="58329" y="0"/>
                  </a:cubicBezTo>
                  <a:close/>
                </a:path>
              </a:pathLst>
            </a:custGeom>
            <a:solidFill>
              <a:srgbClr val="4C93C1"/>
            </a:solidFill>
          </p:spPr>
          <p:txBody>
            <a:bodyPr/>
            <a:lstStyle/>
            <a:p>
              <a:endParaRPr lang="en-US"/>
            </a:p>
          </p:txBody>
        </p:sp>
        <p:sp>
          <p:nvSpPr>
            <p:cNvPr id="42" name="TextBox 42"/>
            <p:cNvSpPr txBox="1"/>
            <p:nvPr/>
          </p:nvSpPr>
          <p:spPr>
            <a:xfrm>
              <a:off x="0" y="9525"/>
              <a:ext cx="377324" cy="107134"/>
            </a:xfrm>
            <a:prstGeom prst="rect">
              <a:avLst/>
            </a:prstGeom>
          </p:spPr>
          <p:txBody>
            <a:bodyPr lIns="50800" tIns="50800" rIns="50800" bIns="50800" rtlCol="0" anchor="ctr"/>
            <a:lstStyle/>
            <a:p>
              <a:pPr algn="ctr">
                <a:lnSpc>
                  <a:spcPts val="1330"/>
                </a:lnSpc>
              </a:pPr>
              <a:endParaRPr/>
            </a:p>
          </p:txBody>
        </p:sp>
      </p:grpSp>
      <p:grpSp>
        <p:nvGrpSpPr>
          <p:cNvPr id="43" name="Group 43"/>
          <p:cNvGrpSpPr/>
          <p:nvPr/>
        </p:nvGrpSpPr>
        <p:grpSpPr>
          <a:xfrm>
            <a:off x="13089587" y="7526966"/>
            <a:ext cx="3013112" cy="470269"/>
            <a:chOff x="0" y="0"/>
            <a:chExt cx="747455" cy="116659"/>
          </a:xfrm>
        </p:grpSpPr>
        <p:sp>
          <p:nvSpPr>
            <p:cNvPr id="44" name="Freeform 44"/>
            <p:cNvSpPr/>
            <p:nvPr/>
          </p:nvSpPr>
          <p:spPr>
            <a:xfrm>
              <a:off x="0" y="0"/>
              <a:ext cx="747455" cy="116659"/>
            </a:xfrm>
            <a:custGeom>
              <a:avLst/>
              <a:gdLst/>
              <a:ahLst/>
              <a:cxnLst/>
              <a:rect l="l" t="t" r="r" b="b"/>
              <a:pathLst>
                <a:path w="747455" h="116659">
                  <a:moveTo>
                    <a:pt x="58329" y="0"/>
                  </a:moveTo>
                  <a:lnTo>
                    <a:pt x="689126" y="0"/>
                  </a:lnTo>
                  <a:cubicBezTo>
                    <a:pt x="704596" y="0"/>
                    <a:pt x="719432" y="6145"/>
                    <a:pt x="730371" y="17084"/>
                  </a:cubicBezTo>
                  <a:cubicBezTo>
                    <a:pt x="741310" y="28023"/>
                    <a:pt x="747455" y="42859"/>
                    <a:pt x="747455" y="58329"/>
                  </a:cubicBezTo>
                  <a:lnTo>
                    <a:pt x="747455" y="58329"/>
                  </a:lnTo>
                  <a:cubicBezTo>
                    <a:pt x="747455" y="90544"/>
                    <a:pt x="721341" y="116659"/>
                    <a:pt x="689126" y="116659"/>
                  </a:cubicBezTo>
                  <a:lnTo>
                    <a:pt x="58329" y="116659"/>
                  </a:lnTo>
                  <a:cubicBezTo>
                    <a:pt x="42859" y="116659"/>
                    <a:pt x="28023" y="110513"/>
                    <a:pt x="17084" y="99574"/>
                  </a:cubicBezTo>
                  <a:cubicBezTo>
                    <a:pt x="6145" y="88635"/>
                    <a:pt x="0" y="73799"/>
                    <a:pt x="0" y="58329"/>
                  </a:cubicBezTo>
                  <a:lnTo>
                    <a:pt x="0" y="58329"/>
                  </a:lnTo>
                  <a:cubicBezTo>
                    <a:pt x="0" y="42859"/>
                    <a:pt x="6145" y="28023"/>
                    <a:pt x="17084" y="17084"/>
                  </a:cubicBezTo>
                  <a:cubicBezTo>
                    <a:pt x="28023" y="6145"/>
                    <a:pt x="42859" y="0"/>
                    <a:pt x="58329" y="0"/>
                  </a:cubicBezTo>
                  <a:close/>
                </a:path>
              </a:pathLst>
            </a:custGeom>
            <a:solidFill>
              <a:srgbClr val="4C93C1"/>
            </a:solidFill>
          </p:spPr>
          <p:txBody>
            <a:bodyPr/>
            <a:lstStyle/>
            <a:p>
              <a:endParaRPr lang="en-US"/>
            </a:p>
          </p:txBody>
        </p:sp>
        <p:sp>
          <p:nvSpPr>
            <p:cNvPr id="45" name="TextBox 45"/>
            <p:cNvSpPr txBox="1"/>
            <p:nvPr/>
          </p:nvSpPr>
          <p:spPr>
            <a:xfrm>
              <a:off x="0" y="9525"/>
              <a:ext cx="747455" cy="107134"/>
            </a:xfrm>
            <a:prstGeom prst="rect">
              <a:avLst/>
            </a:prstGeom>
          </p:spPr>
          <p:txBody>
            <a:bodyPr lIns="50800" tIns="50800" rIns="50800" bIns="50800" rtlCol="0" anchor="ctr"/>
            <a:lstStyle/>
            <a:p>
              <a:pPr algn="ctr">
                <a:lnSpc>
                  <a:spcPts val="1330"/>
                </a:lnSpc>
              </a:pPr>
              <a:endParaRPr/>
            </a:p>
          </p:txBody>
        </p:sp>
      </p:grpSp>
      <p:grpSp>
        <p:nvGrpSpPr>
          <p:cNvPr id="46" name="Group 46"/>
          <p:cNvGrpSpPr/>
          <p:nvPr/>
        </p:nvGrpSpPr>
        <p:grpSpPr>
          <a:xfrm>
            <a:off x="14650486" y="8211628"/>
            <a:ext cx="1452269" cy="470269"/>
            <a:chOff x="0" y="0"/>
            <a:chExt cx="360261" cy="116659"/>
          </a:xfrm>
        </p:grpSpPr>
        <p:sp>
          <p:nvSpPr>
            <p:cNvPr id="47" name="Freeform 47"/>
            <p:cNvSpPr/>
            <p:nvPr/>
          </p:nvSpPr>
          <p:spPr>
            <a:xfrm>
              <a:off x="0" y="0"/>
              <a:ext cx="360261" cy="116659"/>
            </a:xfrm>
            <a:custGeom>
              <a:avLst/>
              <a:gdLst/>
              <a:ahLst/>
              <a:cxnLst/>
              <a:rect l="l" t="t" r="r" b="b"/>
              <a:pathLst>
                <a:path w="360261" h="116659">
                  <a:moveTo>
                    <a:pt x="58329" y="0"/>
                  </a:moveTo>
                  <a:lnTo>
                    <a:pt x="301932" y="0"/>
                  </a:lnTo>
                  <a:cubicBezTo>
                    <a:pt x="317401" y="0"/>
                    <a:pt x="332238" y="6145"/>
                    <a:pt x="343177" y="17084"/>
                  </a:cubicBezTo>
                  <a:cubicBezTo>
                    <a:pt x="354115" y="28023"/>
                    <a:pt x="360261" y="42859"/>
                    <a:pt x="360261" y="58329"/>
                  </a:cubicBezTo>
                  <a:lnTo>
                    <a:pt x="360261" y="58329"/>
                  </a:lnTo>
                  <a:cubicBezTo>
                    <a:pt x="360261" y="73799"/>
                    <a:pt x="354115" y="88635"/>
                    <a:pt x="343177" y="99574"/>
                  </a:cubicBezTo>
                  <a:cubicBezTo>
                    <a:pt x="332238" y="110513"/>
                    <a:pt x="317401" y="116659"/>
                    <a:pt x="301932" y="116659"/>
                  </a:cubicBezTo>
                  <a:lnTo>
                    <a:pt x="58329" y="116659"/>
                  </a:lnTo>
                  <a:cubicBezTo>
                    <a:pt x="42859" y="116659"/>
                    <a:pt x="28023" y="110513"/>
                    <a:pt x="17084" y="99574"/>
                  </a:cubicBezTo>
                  <a:cubicBezTo>
                    <a:pt x="6145" y="88635"/>
                    <a:pt x="0" y="73799"/>
                    <a:pt x="0" y="58329"/>
                  </a:cubicBezTo>
                  <a:lnTo>
                    <a:pt x="0" y="58329"/>
                  </a:lnTo>
                  <a:cubicBezTo>
                    <a:pt x="0" y="42859"/>
                    <a:pt x="6145" y="28023"/>
                    <a:pt x="17084" y="17084"/>
                  </a:cubicBezTo>
                  <a:cubicBezTo>
                    <a:pt x="28023" y="6145"/>
                    <a:pt x="42859" y="0"/>
                    <a:pt x="58329" y="0"/>
                  </a:cubicBezTo>
                  <a:close/>
                </a:path>
              </a:pathLst>
            </a:custGeom>
            <a:solidFill>
              <a:srgbClr val="4C93C1"/>
            </a:solidFill>
          </p:spPr>
          <p:txBody>
            <a:bodyPr/>
            <a:lstStyle/>
            <a:p>
              <a:endParaRPr lang="en-US"/>
            </a:p>
          </p:txBody>
        </p:sp>
        <p:sp>
          <p:nvSpPr>
            <p:cNvPr id="48" name="TextBox 48"/>
            <p:cNvSpPr txBox="1"/>
            <p:nvPr/>
          </p:nvSpPr>
          <p:spPr>
            <a:xfrm>
              <a:off x="0" y="9525"/>
              <a:ext cx="360261" cy="107134"/>
            </a:xfrm>
            <a:prstGeom prst="rect">
              <a:avLst/>
            </a:prstGeom>
          </p:spPr>
          <p:txBody>
            <a:bodyPr lIns="50800" tIns="50800" rIns="50800" bIns="50800" rtlCol="0" anchor="ctr"/>
            <a:lstStyle/>
            <a:p>
              <a:pPr algn="ctr">
                <a:lnSpc>
                  <a:spcPts val="1330"/>
                </a:lnSpc>
              </a:pPr>
              <a:endParaRPr/>
            </a:p>
          </p:txBody>
        </p:sp>
      </p:grpSp>
      <p:sp>
        <p:nvSpPr>
          <p:cNvPr id="49" name="AutoShape 49"/>
          <p:cNvSpPr/>
          <p:nvPr/>
        </p:nvSpPr>
        <p:spPr>
          <a:xfrm>
            <a:off x="2708501" y="2643183"/>
            <a:ext cx="13394176" cy="0"/>
          </a:xfrm>
          <a:prstGeom prst="line">
            <a:avLst/>
          </a:prstGeom>
          <a:ln w="28575" cap="flat">
            <a:solidFill>
              <a:srgbClr val="004E80"/>
            </a:solidFill>
            <a:prstDash val="solid"/>
            <a:headEnd type="none" w="sm" len="sm"/>
            <a:tailEnd type="none" w="sm" len="sm"/>
          </a:ln>
        </p:spPr>
        <p:txBody>
          <a:bodyPr/>
          <a:lstStyle/>
          <a:p>
            <a:endParaRPr lang="en-US"/>
          </a:p>
        </p:txBody>
      </p:sp>
      <p:sp>
        <p:nvSpPr>
          <p:cNvPr id="50" name="TextBox 50"/>
          <p:cNvSpPr txBox="1"/>
          <p:nvPr/>
        </p:nvSpPr>
        <p:spPr>
          <a:xfrm>
            <a:off x="3115141" y="9087831"/>
            <a:ext cx="3155255" cy="250466"/>
          </a:xfrm>
          <a:prstGeom prst="rect">
            <a:avLst/>
          </a:prstGeom>
        </p:spPr>
        <p:txBody>
          <a:bodyPr lIns="0" tIns="0" rIns="0" bIns="0" rtlCol="0" anchor="t">
            <a:spAutoFit/>
          </a:bodyPr>
          <a:lstStyle/>
          <a:p>
            <a:pPr marL="0" lvl="0" indent="0">
              <a:lnSpc>
                <a:spcPts val="1985"/>
              </a:lnSpc>
              <a:spcBef>
                <a:spcPct val="0"/>
              </a:spcBef>
            </a:pPr>
            <a:r>
              <a:rPr lang="en-US" sz="1985" spc="57">
                <a:solidFill>
                  <a:srgbClr val="333333"/>
                </a:solidFill>
                <a:latin typeface="Literata Bold Italics"/>
              </a:rPr>
              <a:t>Viết hướng dẫn sử dụng</a:t>
            </a:r>
          </a:p>
        </p:txBody>
      </p:sp>
      <p:grpSp>
        <p:nvGrpSpPr>
          <p:cNvPr id="51" name="Group 51"/>
          <p:cNvGrpSpPr/>
          <p:nvPr/>
        </p:nvGrpSpPr>
        <p:grpSpPr>
          <a:xfrm>
            <a:off x="15171242" y="8989863"/>
            <a:ext cx="931513" cy="470269"/>
            <a:chOff x="0" y="0"/>
            <a:chExt cx="231078" cy="116659"/>
          </a:xfrm>
        </p:grpSpPr>
        <p:sp>
          <p:nvSpPr>
            <p:cNvPr id="52" name="Freeform 52"/>
            <p:cNvSpPr/>
            <p:nvPr/>
          </p:nvSpPr>
          <p:spPr>
            <a:xfrm>
              <a:off x="0" y="0"/>
              <a:ext cx="231078" cy="116659"/>
            </a:xfrm>
            <a:custGeom>
              <a:avLst/>
              <a:gdLst/>
              <a:ahLst/>
              <a:cxnLst/>
              <a:rect l="l" t="t" r="r" b="b"/>
              <a:pathLst>
                <a:path w="231078" h="116659">
                  <a:moveTo>
                    <a:pt x="58329" y="0"/>
                  </a:moveTo>
                  <a:lnTo>
                    <a:pt x="172749" y="0"/>
                  </a:lnTo>
                  <a:cubicBezTo>
                    <a:pt x="188219" y="0"/>
                    <a:pt x="203055" y="6145"/>
                    <a:pt x="213994" y="17084"/>
                  </a:cubicBezTo>
                  <a:cubicBezTo>
                    <a:pt x="224933" y="28023"/>
                    <a:pt x="231078" y="42859"/>
                    <a:pt x="231078" y="58329"/>
                  </a:cubicBezTo>
                  <a:lnTo>
                    <a:pt x="231078" y="58329"/>
                  </a:lnTo>
                  <a:cubicBezTo>
                    <a:pt x="231078" y="90544"/>
                    <a:pt x="204963" y="116659"/>
                    <a:pt x="172749" y="116659"/>
                  </a:cubicBezTo>
                  <a:lnTo>
                    <a:pt x="58329" y="116659"/>
                  </a:lnTo>
                  <a:cubicBezTo>
                    <a:pt x="42859" y="116659"/>
                    <a:pt x="28023" y="110513"/>
                    <a:pt x="17084" y="99574"/>
                  </a:cubicBezTo>
                  <a:cubicBezTo>
                    <a:pt x="6145" y="88635"/>
                    <a:pt x="0" y="73799"/>
                    <a:pt x="0" y="58329"/>
                  </a:cubicBezTo>
                  <a:lnTo>
                    <a:pt x="0" y="58329"/>
                  </a:lnTo>
                  <a:cubicBezTo>
                    <a:pt x="0" y="42859"/>
                    <a:pt x="6145" y="28023"/>
                    <a:pt x="17084" y="17084"/>
                  </a:cubicBezTo>
                  <a:cubicBezTo>
                    <a:pt x="28023" y="6145"/>
                    <a:pt x="42859" y="0"/>
                    <a:pt x="58329" y="0"/>
                  </a:cubicBezTo>
                  <a:close/>
                </a:path>
              </a:pathLst>
            </a:custGeom>
            <a:solidFill>
              <a:srgbClr val="4C93C1"/>
            </a:solidFill>
          </p:spPr>
          <p:txBody>
            <a:bodyPr/>
            <a:lstStyle/>
            <a:p>
              <a:endParaRPr lang="en-US"/>
            </a:p>
          </p:txBody>
        </p:sp>
        <p:sp>
          <p:nvSpPr>
            <p:cNvPr id="53" name="TextBox 53"/>
            <p:cNvSpPr txBox="1"/>
            <p:nvPr/>
          </p:nvSpPr>
          <p:spPr>
            <a:xfrm>
              <a:off x="0" y="9525"/>
              <a:ext cx="231078" cy="107134"/>
            </a:xfrm>
            <a:prstGeom prst="rect">
              <a:avLst/>
            </a:prstGeom>
          </p:spPr>
          <p:txBody>
            <a:bodyPr lIns="50800" tIns="50800" rIns="50800" bIns="50800" rtlCol="0" anchor="ctr"/>
            <a:lstStyle/>
            <a:p>
              <a:pPr algn="ctr">
                <a:lnSpc>
                  <a:spcPts val="1330"/>
                </a:lnSpc>
              </a:pPr>
              <a:endParaRPr/>
            </a:p>
          </p:txBody>
        </p:sp>
      </p:grpSp>
      <p:sp>
        <p:nvSpPr>
          <p:cNvPr id="54" name="AutoShape 54"/>
          <p:cNvSpPr/>
          <p:nvPr/>
        </p:nvSpPr>
        <p:spPr>
          <a:xfrm flipV="1">
            <a:off x="2708523" y="3304175"/>
            <a:ext cx="13408453" cy="0"/>
          </a:xfrm>
          <a:prstGeom prst="line">
            <a:avLst/>
          </a:prstGeom>
          <a:ln w="28575" cap="flat">
            <a:solidFill>
              <a:srgbClr val="004E80"/>
            </a:solidFill>
            <a:prstDash val="solid"/>
            <a:headEnd type="none" w="sm" len="sm"/>
            <a:tailEnd type="none" w="sm" len="sm"/>
          </a:ln>
        </p:spPr>
        <p:txBody>
          <a:bodyPr/>
          <a:lstStyle/>
          <a:p>
            <a:endParaRPr lang="en-US"/>
          </a:p>
        </p:txBody>
      </p:sp>
      <p:sp>
        <p:nvSpPr>
          <p:cNvPr id="55" name="AutoShape 55"/>
          <p:cNvSpPr/>
          <p:nvPr/>
        </p:nvSpPr>
        <p:spPr>
          <a:xfrm flipV="1">
            <a:off x="2708478" y="4006326"/>
            <a:ext cx="13394198" cy="0"/>
          </a:xfrm>
          <a:prstGeom prst="line">
            <a:avLst/>
          </a:prstGeom>
          <a:ln w="28575" cap="flat">
            <a:solidFill>
              <a:srgbClr val="004E80"/>
            </a:solidFill>
            <a:prstDash val="solid"/>
            <a:headEnd type="none" w="sm" len="sm"/>
            <a:tailEnd type="none" w="sm" len="sm"/>
          </a:ln>
        </p:spPr>
        <p:txBody>
          <a:bodyPr/>
          <a:lstStyle/>
          <a:p>
            <a:endParaRPr lang="en-US"/>
          </a:p>
        </p:txBody>
      </p:sp>
      <p:sp>
        <p:nvSpPr>
          <p:cNvPr id="56" name="AutoShape 56"/>
          <p:cNvSpPr/>
          <p:nvPr/>
        </p:nvSpPr>
        <p:spPr>
          <a:xfrm>
            <a:off x="2708523" y="4688029"/>
            <a:ext cx="13408453" cy="0"/>
          </a:xfrm>
          <a:prstGeom prst="line">
            <a:avLst/>
          </a:prstGeom>
          <a:ln w="28575" cap="flat">
            <a:solidFill>
              <a:srgbClr val="004E80"/>
            </a:solidFill>
            <a:prstDash val="solid"/>
            <a:headEnd type="none" w="sm" len="sm"/>
            <a:tailEnd type="none" w="sm" len="sm"/>
          </a:ln>
        </p:spPr>
        <p:txBody>
          <a:bodyPr/>
          <a:lstStyle/>
          <a:p>
            <a:endParaRPr lang="en-US"/>
          </a:p>
        </p:txBody>
      </p:sp>
      <p:sp>
        <p:nvSpPr>
          <p:cNvPr id="57" name="AutoShape 57"/>
          <p:cNvSpPr/>
          <p:nvPr/>
        </p:nvSpPr>
        <p:spPr>
          <a:xfrm>
            <a:off x="2721084" y="5409224"/>
            <a:ext cx="13395892" cy="0"/>
          </a:xfrm>
          <a:prstGeom prst="line">
            <a:avLst/>
          </a:prstGeom>
          <a:ln w="28575" cap="flat">
            <a:solidFill>
              <a:srgbClr val="004E80"/>
            </a:solidFill>
            <a:prstDash val="solid"/>
            <a:headEnd type="none" w="sm" len="sm"/>
            <a:tailEnd type="none" w="sm" len="sm"/>
          </a:ln>
        </p:spPr>
        <p:txBody>
          <a:bodyPr/>
          <a:lstStyle/>
          <a:p>
            <a:endParaRPr lang="en-US"/>
          </a:p>
        </p:txBody>
      </p:sp>
      <p:sp>
        <p:nvSpPr>
          <p:cNvPr id="58" name="AutoShape 58"/>
          <p:cNvSpPr/>
          <p:nvPr/>
        </p:nvSpPr>
        <p:spPr>
          <a:xfrm>
            <a:off x="2721084" y="6040892"/>
            <a:ext cx="13395892" cy="0"/>
          </a:xfrm>
          <a:prstGeom prst="line">
            <a:avLst/>
          </a:prstGeom>
          <a:ln w="28575" cap="flat">
            <a:solidFill>
              <a:srgbClr val="004E80"/>
            </a:solidFill>
            <a:prstDash val="solid"/>
            <a:headEnd type="none" w="sm" len="sm"/>
            <a:tailEnd type="none" w="sm" len="sm"/>
          </a:ln>
        </p:spPr>
        <p:txBody>
          <a:bodyPr/>
          <a:lstStyle/>
          <a:p>
            <a:endParaRPr lang="en-US"/>
          </a:p>
        </p:txBody>
      </p:sp>
      <p:sp>
        <p:nvSpPr>
          <p:cNvPr id="59" name="AutoShape 59"/>
          <p:cNvSpPr/>
          <p:nvPr/>
        </p:nvSpPr>
        <p:spPr>
          <a:xfrm flipV="1">
            <a:off x="2721084" y="6730180"/>
            <a:ext cx="13395892" cy="0"/>
          </a:xfrm>
          <a:prstGeom prst="line">
            <a:avLst/>
          </a:prstGeom>
          <a:ln w="28575" cap="flat">
            <a:solidFill>
              <a:srgbClr val="004E80"/>
            </a:solidFill>
            <a:prstDash val="solid"/>
            <a:headEnd type="none" w="sm" len="sm"/>
            <a:tailEnd type="none" w="sm" len="sm"/>
          </a:ln>
        </p:spPr>
        <p:txBody>
          <a:bodyPr/>
          <a:lstStyle/>
          <a:p>
            <a:endParaRPr lang="en-US"/>
          </a:p>
        </p:txBody>
      </p:sp>
      <p:sp>
        <p:nvSpPr>
          <p:cNvPr id="60" name="AutoShape 60"/>
          <p:cNvSpPr/>
          <p:nvPr/>
        </p:nvSpPr>
        <p:spPr>
          <a:xfrm>
            <a:off x="2721084" y="7414842"/>
            <a:ext cx="13395892" cy="0"/>
          </a:xfrm>
          <a:prstGeom prst="line">
            <a:avLst/>
          </a:prstGeom>
          <a:ln w="28575" cap="flat">
            <a:solidFill>
              <a:srgbClr val="004E80"/>
            </a:solidFill>
            <a:prstDash val="solid"/>
            <a:headEnd type="none" w="sm" len="sm"/>
            <a:tailEnd type="none" w="sm" len="sm"/>
          </a:ln>
        </p:spPr>
        <p:txBody>
          <a:bodyPr/>
          <a:lstStyle/>
          <a:p>
            <a:endParaRPr lang="en-US"/>
          </a:p>
        </p:txBody>
      </p:sp>
      <p:sp>
        <p:nvSpPr>
          <p:cNvPr id="61" name="AutoShape 61"/>
          <p:cNvSpPr/>
          <p:nvPr/>
        </p:nvSpPr>
        <p:spPr>
          <a:xfrm>
            <a:off x="2721084" y="8116643"/>
            <a:ext cx="13395892" cy="0"/>
          </a:xfrm>
          <a:prstGeom prst="line">
            <a:avLst/>
          </a:prstGeom>
          <a:ln w="28575" cap="flat">
            <a:solidFill>
              <a:srgbClr val="004E80"/>
            </a:solidFill>
            <a:prstDash val="solid"/>
            <a:headEnd type="none" w="sm" len="sm"/>
            <a:tailEnd type="none" w="sm" len="sm"/>
          </a:ln>
        </p:spPr>
        <p:txBody>
          <a:bodyPr/>
          <a:lstStyle/>
          <a:p>
            <a:endParaRPr lang="en-US"/>
          </a:p>
        </p:txBody>
      </p:sp>
      <p:sp>
        <p:nvSpPr>
          <p:cNvPr id="62" name="AutoShape 62"/>
          <p:cNvSpPr/>
          <p:nvPr/>
        </p:nvSpPr>
        <p:spPr>
          <a:xfrm>
            <a:off x="2721084" y="8829837"/>
            <a:ext cx="13395892" cy="0"/>
          </a:xfrm>
          <a:prstGeom prst="line">
            <a:avLst/>
          </a:prstGeom>
          <a:ln w="28575" cap="flat">
            <a:solidFill>
              <a:srgbClr val="004E80"/>
            </a:solidFill>
            <a:prstDash val="solid"/>
            <a:headEnd type="none" w="sm" len="sm"/>
            <a:tailEnd type="none" w="sm" len="sm"/>
          </a:ln>
        </p:spPr>
        <p:txBody>
          <a:bodyPr/>
          <a:lstStyle/>
          <a:p>
            <a:endParaRPr lang="en-US"/>
          </a:p>
        </p:txBody>
      </p:sp>
      <p:sp>
        <p:nvSpPr>
          <p:cNvPr id="63" name="AutoShape 63"/>
          <p:cNvSpPr/>
          <p:nvPr/>
        </p:nvSpPr>
        <p:spPr>
          <a:xfrm>
            <a:off x="2695050" y="9514139"/>
            <a:ext cx="13421133" cy="14221"/>
          </a:xfrm>
          <a:prstGeom prst="line">
            <a:avLst/>
          </a:prstGeom>
          <a:ln w="28575" cap="flat">
            <a:solidFill>
              <a:srgbClr val="004E80"/>
            </a:solidFill>
            <a:prstDash val="solid"/>
            <a:headEnd type="none" w="sm" len="sm"/>
            <a:tailEnd type="none" w="sm" len="sm"/>
          </a:ln>
        </p:spPr>
        <p:txBody>
          <a:bodyPr/>
          <a:lstStyle/>
          <a:p>
            <a:endParaRPr lang="en-US"/>
          </a:p>
        </p:txBody>
      </p:sp>
      <p:sp>
        <p:nvSpPr>
          <p:cNvPr id="64" name="AutoShape 64"/>
          <p:cNvSpPr/>
          <p:nvPr/>
        </p:nvSpPr>
        <p:spPr>
          <a:xfrm>
            <a:off x="2708478" y="1386645"/>
            <a:ext cx="0" cy="8134604"/>
          </a:xfrm>
          <a:prstGeom prst="line">
            <a:avLst/>
          </a:prstGeom>
          <a:ln w="28575" cap="flat">
            <a:solidFill>
              <a:srgbClr val="004E80"/>
            </a:solidFill>
            <a:prstDash val="solid"/>
            <a:headEnd type="none" w="sm" len="sm"/>
            <a:tailEnd type="none" w="sm" len="sm"/>
          </a:ln>
        </p:spPr>
        <p:txBody>
          <a:bodyPr/>
          <a:lstStyle/>
          <a:p>
            <a:endParaRPr lang="en-US"/>
          </a:p>
        </p:txBody>
      </p:sp>
      <p:sp>
        <p:nvSpPr>
          <p:cNvPr id="65" name="AutoShape 65"/>
          <p:cNvSpPr/>
          <p:nvPr/>
        </p:nvSpPr>
        <p:spPr>
          <a:xfrm>
            <a:off x="16116976" y="1415088"/>
            <a:ext cx="0" cy="8134604"/>
          </a:xfrm>
          <a:prstGeom prst="line">
            <a:avLst/>
          </a:prstGeom>
          <a:ln w="28575" cap="flat">
            <a:solidFill>
              <a:srgbClr val="004E80"/>
            </a:solidFill>
            <a:prstDash val="solid"/>
            <a:headEnd type="none" w="sm" len="sm"/>
            <a:tailEnd type="none" w="sm" len="sm"/>
          </a:ln>
        </p:spPr>
        <p:txBody>
          <a:bodyPr/>
          <a:lstStyle/>
          <a:p>
            <a:endParaRPr lang="en-US"/>
          </a:p>
        </p:txBody>
      </p:sp>
      <p:sp>
        <p:nvSpPr>
          <p:cNvPr id="66" name="AutoShape 66"/>
          <p:cNvSpPr/>
          <p:nvPr/>
        </p:nvSpPr>
        <p:spPr>
          <a:xfrm>
            <a:off x="2708478" y="1386645"/>
            <a:ext cx="0" cy="8134604"/>
          </a:xfrm>
          <a:prstGeom prst="line">
            <a:avLst/>
          </a:prstGeom>
          <a:ln w="28575" cap="flat">
            <a:solidFill>
              <a:srgbClr val="004E80"/>
            </a:solidFill>
            <a:prstDash val="solid"/>
            <a:headEnd type="none" w="sm" len="sm"/>
            <a:tailEnd type="none" w="sm" len="sm"/>
          </a:ln>
        </p:spPr>
        <p:txBody>
          <a:bodyPr/>
          <a:lstStyle/>
          <a:p>
            <a:endParaRPr lang="en-US"/>
          </a:p>
        </p:txBody>
      </p:sp>
      <p:sp>
        <p:nvSpPr>
          <p:cNvPr id="77" name="TextBox 11">
            <a:extLst>
              <a:ext uri="{FF2B5EF4-FFF2-40B4-BE49-F238E27FC236}">
                <a16:creationId xmlns:a16="http://schemas.microsoft.com/office/drawing/2014/main" id="{851E63F1-5756-716E-C856-4CE6C29669B0}"/>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solidFill>
                  <a:schemeClr val="bg1"/>
                </a:solidFill>
                <a:latin typeface="Literata Bold"/>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4029" y="7442710"/>
            <a:ext cx="19216058" cy="833063"/>
            <a:chOff x="0" y="0"/>
            <a:chExt cx="5061019" cy="219408"/>
          </a:xfrm>
        </p:grpSpPr>
        <p:sp>
          <p:nvSpPr>
            <p:cNvPr id="3" name="Freeform 3"/>
            <p:cNvSpPr/>
            <p:nvPr/>
          </p:nvSpPr>
          <p:spPr>
            <a:xfrm>
              <a:off x="0" y="0"/>
              <a:ext cx="5061019" cy="219408"/>
            </a:xfrm>
            <a:custGeom>
              <a:avLst/>
              <a:gdLst/>
              <a:ahLst/>
              <a:cxnLst/>
              <a:rect l="l" t="t" r="r" b="b"/>
              <a:pathLst>
                <a:path w="5061019" h="219408">
                  <a:moveTo>
                    <a:pt x="0" y="0"/>
                  </a:moveTo>
                  <a:lnTo>
                    <a:pt x="5061019" y="0"/>
                  </a:lnTo>
                  <a:lnTo>
                    <a:pt x="5061019" y="219408"/>
                  </a:lnTo>
                  <a:lnTo>
                    <a:pt x="0" y="219408"/>
                  </a:lnTo>
                  <a:close/>
                </a:path>
              </a:pathLst>
            </a:custGeom>
            <a:solidFill>
              <a:srgbClr val="004AAD"/>
            </a:solidFill>
          </p:spPr>
          <p:txBody>
            <a:bodyPr/>
            <a:lstStyle/>
            <a:p>
              <a:endParaRPr lang="en-US"/>
            </a:p>
          </p:txBody>
        </p:sp>
        <p:sp>
          <p:nvSpPr>
            <p:cNvPr id="4" name="TextBox 4"/>
            <p:cNvSpPr txBox="1"/>
            <p:nvPr/>
          </p:nvSpPr>
          <p:spPr>
            <a:xfrm>
              <a:off x="0" y="-38100"/>
              <a:ext cx="5061019" cy="25750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64029" y="7957060"/>
            <a:ext cx="19216058" cy="2619916"/>
            <a:chOff x="0" y="0"/>
            <a:chExt cx="5061019" cy="690019"/>
          </a:xfrm>
        </p:grpSpPr>
        <p:sp>
          <p:nvSpPr>
            <p:cNvPr id="6" name="Freeform 6"/>
            <p:cNvSpPr/>
            <p:nvPr/>
          </p:nvSpPr>
          <p:spPr>
            <a:xfrm>
              <a:off x="0" y="0"/>
              <a:ext cx="5061019" cy="690019"/>
            </a:xfrm>
            <a:custGeom>
              <a:avLst/>
              <a:gdLst/>
              <a:ahLst/>
              <a:cxnLst/>
              <a:rect l="l" t="t" r="r" b="b"/>
              <a:pathLst>
                <a:path w="5061019" h="690019">
                  <a:moveTo>
                    <a:pt x="0" y="0"/>
                  </a:moveTo>
                  <a:lnTo>
                    <a:pt x="5061019" y="0"/>
                  </a:lnTo>
                  <a:lnTo>
                    <a:pt x="5061019" y="690019"/>
                  </a:lnTo>
                  <a:lnTo>
                    <a:pt x="0" y="690019"/>
                  </a:lnTo>
                  <a:close/>
                </a:path>
              </a:pathLst>
            </a:custGeom>
            <a:solidFill>
              <a:srgbClr val="FFF4EA"/>
            </a:solidFill>
          </p:spPr>
          <p:txBody>
            <a:bodyPr/>
            <a:lstStyle/>
            <a:p>
              <a:endParaRPr lang="en-US"/>
            </a:p>
          </p:txBody>
        </p:sp>
        <p:sp>
          <p:nvSpPr>
            <p:cNvPr id="7" name="TextBox 7"/>
            <p:cNvSpPr txBox="1"/>
            <p:nvPr/>
          </p:nvSpPr>
          <p:spPr>
            <a:xfrm>
              <a:off x="0" y="-38100"/>
              <a:ext cx="5061019" cy="728119"/>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1028700" y="1792818"/>
            <a:ext cx="8409789" cy="7474200"/>
          </a:xfrm>
          <a:custGeom>
            <a:avLst/>
            <a:gdLst/>
            <a:ahLst/>
            <a:cxnLst/>
            <a:rect l="l" t="t" r="r" b="b"/>
            <a:pathLst>
              <a:path w="8409789" h="7474200">
                <a:moveTo>
                  <a:pt x="8409789" y="0"/>
                </a:moveTo>
                <a:lnTo>
                  <a:pt x="0" y="0"/>
                </a:lnTo>
                <a:lnTo>
                  <a:pt x="0" y="7474200"/>
                </a:lnTo>
                <a:lnTo>
                  <a:pt x="8409789" y="7474200"/>
                </a:lnTo>
                <a:lnTo>
                  <a:pt x="840978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9122905" y="5545158"/>
            <a:ext cx="631167" cy="63116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729EDD"/>
              </a:solidFill>
              <a:prstDash val="lgDash"/>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7404867" y="2670896"/>
            <a:ext cx="1739133" cy="1607878"/>
          </a:xfrm>
          <a:custGeom>
            <a:avLst/>
            <a:gdLst/>
            <a:ahLst/>
            <a:cxnLst/>
            <a:rect l="l" t="t" r="r" b="b"/>
            <a:pathLst>
              <a:path w="1739133" h="1607878">
                <a:moveTo>
                  <a:pt x="0" y="0"/>
                </a:moveTo>
                <a:lnTo>
                  <a:pt x="1739133" y="0"/>
                </a:lnTo>
                <a:lnTo>
                  <a:pt x="1739133" y="1607878"/>
                </a:lnTo>
                <a:lnTo>
                  <a:pt x="0" y="1607878"/>
                </a:lnTo>
                <a:lnTo>
                  <a:pt x="0" y="0"/>
                </a:lnTo>
                <a:close/>
              </a:path>
            </a:pathLst>
          </a:custGeom>
          <a:blipFill>
            <a:blip r:embed="rId4">
              <a:extLst>
                <a:ext uri="{96DAC541-7B7A-43D3-8B79-37D633B846F1}">
                  <asvg:svgBlip xmlns:asvg="http://schemas.microsoft.com/office/drawing/2016/SVG/main" r:embed="rId5"/>
                </a:ext>
              </a:extLst>
            </a:blip>
            <a:stretch>
              <a:fillRect l="-175039" t="-81703" r="-403369" b="-311770"/>
            </a:stretch>
          </a:blipFill>
        </p:spPr>
        <p:txBody>
          <a:bodyPr/>
          <a:lstStyle/>
          <a:p>
            <a:endParaRPr lang="en-US"/>
          </a:p>
        </p:txBody>
      </p:sp>
      <p:sp>
        <p:nvSpPr>
          <p:cNvPr id="13" name="Freeform 13"/>
          <p:cNvSpPr/>
          <p:nvPr/>
        </p:nvSpPr>
        <p:spPr>
          <a:xfrm rot="1946505">
            <a:off x="3938201" y="1187446"/>
            <a:ext cx="489464" cy="537135"/>
          </a:xfrm>
          <a:custGeom>
            <a:avLst/>
            <a:gdLst/>
            <a:ahLst/>
            <a:cxnLst/>
            <a:rect l="l" t="t" r="r" b="b"/>
            <a:pathLst>
              <a:path w="489464" h="537135">
                <a:moveTo>
                  <a:pt x="0" y="0"/>
                </a:moveTo>
                <a:lnTo>
                  <a:pt x="489464" y="0"/>
                </a:lnTo>
                <a:lnTo>
                  <a:pt x="489464" y="537135"/>
                </a:lnTo>
                <a:lnTo>
                  <a:pt x="0" y="5371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4" name="Group 14"/>
          <p:cNvGrpSpPr/>
          <p:nvPr/>
        </p:nvGrpSpPr>
        <p:grpSpPr>
          <a:xfrm>
            <a:off x="13366406" y="875041"/>
            <a:ext cx="631167" cy="63116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729EDD"/>
              </a:solidFill>
              <a:prstDash val="lgDash"/>
              <a:miter/>
            </a:ln>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rot="-4836989" flipH="1">
            <a:off x="16777939" y="1944211"/>
            <a:ext cx="718647" cy="922821"/>
          </a:xfrm>
          <a:custGeom>
            <a:avLst/>
            <a:gdLst/>
            <a:ahLst/>
            <a:cxnLst/>
            <a:rect l="l" t="t" r="r" b="b"/>
            <a:pathLst>
              <a:path w="718647" h="922821">
                <a:moveTo>
                  <a:pt x="718647" y="0"/>
                </a:moveTo>
                <a:lnTo>
                  <a:pt x="0" y="0"/>
                </a:lnTo>
                <a:lnTo>
                  <a:pt x="0" y="922821"/>
                </a:lnTo>
                <a:lnTo>
                  <a:pt x="718647" y="922821"/>
                </a:lnTo>
                <a:lnTo>
                  <a:pt x="718647"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8" name="Freeform 18"/>
          <p:cNvSpPr/>
          <p:nvPr/>
        </p:nvSpPr>
        <p:spPr>
          <a:xfrm rot="-6007656" flipH="1" flipV="1">
            <a:off x="666645" y="4056880"/>
            <a:ext cx="724110" cy="929836"/>
          </a:xfrm>
          <a:custGeom>
            <a:avLst/>
            <a:gdLst/>
            <a:ahLst/>
            <a:cxnLst/>
            <a:rect l="l" t="t" r="r" b="b"/>
            <a:pathLst>
              <a:path w="724110" h="929836">
                <a:moveTo>
                  <a:pt x="724110" y="929836"/>
                </a:moveTo>
                <a:lnTo>
                  <a:pt x="0" y="929836"/>
                </a:lnTo>
                <a:lnTo>
                  <a:pt x="0" y="0"/>
                </a:lnTo>
                <a:lnTo>
                  <a:pt x="724110" y="0"/>
                </a:lnTo>
                <a:lnTo>
                  <a:pt x="724110" y="929836"/>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TextBox 19"/>
          <p:cNvSpPr txBox="1"/>
          <p:nvPr/>
        </p:nvSpPr>
        <p:spPr>
          <a:xfrm>
            <a:off x="9754072" y="4067773"/>
            <a:ext cx="7383190" cy="1060451"/>
          </a:xfrm>
          <a:prstGeom prst="rect">
            <a:avLst/>
          </a:prstGeom>
        </p:spPr>
        <p:txBody>
          <a:bodyPr lIns="0" tIns="0" rIns="0" bIns="0" rtlCol="0" anchor="t">
            <a:spAutoFit/>
          </a:bodyPr>
          <a:lstStyle/>
          <a:p>
            <a:pPr>
              <a:lnSpc>
                <a:spcPts val="8000"/>
              </a:lnSpc>
            </a:pPr>
            <a:r>
              <a:rPr lang="en-US" sz="8000">
                <a:solidFill>
                  <a:srgbClr val="231F20"/>
                </a:solidFill>
                <a:latin typeface="Literata Bold"/>
              </a:rPr>
              <a:t>3. PHÂN TÍCH</a:t>
            </a:r>
          </a:p>
        </p:txBody>
      </p:sp>
      <p:sp>
        <p:nvSpPr>
          <p:cNvPr id="20" name="Freeform 20"/>
          <p:cNvSpPr/>
          <p:nvPr/>
        </p:nvSpPr>
        <p:spPr>
          <a:xfrm rot="1946505">
            <a:off x="17014568" y="5907758"/>
            <a:ext cx="489464" cy="537135"/>
          </a:xfrm>
          <a:custGeom>
            <a:avLst/>
            <a:gdLst/>
            <a:ahLst/>
            <a:cxnLst/>
            <a:rect l="l" t="t" r="r" b="b"/>
            <a:pathLst>
              <a:path w="489464" h="537135">
                <a:moveTo>
                  <a:pt x="0" y="0"/>
                </a:moveTo>
                <a:lnTo>
                  <a:pt x="489464" y="0"/>
                </a:lnTo>
                <a:lnTo>
                  <a:pt x="489464" y="537135"/>
                </a:lnTo>
                <a:lnTo>
                  <a:pt x="0" y="5371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1" name="TextBox 11">
            <a:extLst>
              <a:ext uri="{FF2B5EF4-FFF2-40B4-BE49-F238E27FC236}">
                <a16:creationId xmlns:a16="http://schemas.microsoft.com/office/drawing/2014/main" id="{7BF59548-8CF9-C413-F950-9DB5C2AADE55}"/>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latin typeface="Literata Bold"/>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894" y="9453937"/>
            <a:ext cx="19216058" cy="833063"/>
            <a:chOff x="0" y="0"/>
            <a:chExt cx="5061019" cy="219408"/>
          </a:xfrm>
        </p:grpSpPr>
        <p:sp>
          <p:nvSpPr>
            <p:cNvPr id="3" name="Freeform 3"/>
            <p:cNvSpPr/>
            <p:nvPr/>
          </p:nvSpPr>
          <p:spPr>
            <a:xfrm>
              <a:off x="0" y="0"/>
              <a:ext cx="5061019" cy="219408"/>
            </a:xfrm>
            <a:custGeom>
              <a:avLst/>
              <a:gdLst/>
              <a:ahLst/>
              <a:cxnLst/>
              <a:rect l="l" t="t" r="r" b="b"/>
              <a:pathLst>
                <a:path w="5061019" h="219408">
                  <a:moveTo>
                    <a:pt x="0" y="0"/>
                  </a:moveTo>
                  <a:lnTo>
                    <a:pt x="5061019" y="0"/>
                  </a:lnTo>
                  <a:lnTo>
                    <a:pt x="5061019" y="219408"/>
                  </a:lnTo>
                  <a:lnTo>
                    <a:pt x="0" y="219408"/>
                  </a:lnTo>
                  <a:close/>
                </a:path>
              </a:pathLst>
            </a:custGeom>
            <a:solidFill>
              <a:srgbClr val="004AAD"/>
            </a:solidFill>
          </p:spPr>
          <p:txBody>
            <a:bodyPr/>
            <a:lstStyle/>
            <a:p>
              <a:endParaRPr lang="en-US"/>
            </a:p>
          </p:txBody>
        </p:sp>
        <p:sp>
          <p:nvSpPr>
            <p:cNvPr id="4" name="TextBox 4"/>
            <p:cNvSpPr txBox="1"/>
            <p:nvPr/>
          </p:nvSpPr>
          <p:spPr>
            <a:xfrm>
              <a:off x="0" y="-38100"/>
              <a:ext cx="5061019" cy="257508"/>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4877036" y="4083049"/>
            <a:ext cx="8533928" cy="1060451"/>
          </a:xfrm>
          <a:prstGeom prst="rect">
            <a:avLst/>
          </a:prstGeom>
        </p:spPr>
        <p:txBody>
          <a:bodyPr lIns="0" tIns="0" rIns="0" bIns="0" rtlCol="0" anchor="t">
            <a:spAutoFit/>
          </a:bodyPr>
          <a:lstStyle/>
          <a:p>
            <a:pPr>
              <a:lnSpc>
                <a:spcPts val="8000"/>
              </a:lnSpc>
            </a:pPr>
            <a:r>
              <a:rPr lang="en-US" sz="8000">
                <a:solidFill>
                  <a:srgbClr val="231F20"/>
                </a:solidFill>
                <a:latin typeface="Literata Bold"/>
              </a:rPr>
              <a:t>SƠ ĐỒ USE CASE</a:t>
            </a:r>
          </a:p>
        </p:txBody>
      </p:sp>
      <p:sp>
        <p:nvSpPr>
          <p:cNvPr id="6" name="Freeform 6"/>
          <p:cNvSpPr/>
          <p:nvPr/>
        </p:nvSpPr>
        <p:spPr>
          <a:xfrm rot="1946505">
            <a:off x="17014568" y="5907758"/>
            <a:ext cx="489464" cy="537135"/>
          </a:xfrm>
          <a:custGeom>
            <a:avLst/>
            <a:gdLst/>
            <a:ahLst/>
            <a:cxnLst/>
            <a:rect l="l" t="t" r="r" b="b"/>
            <a:pathLst>
              <a:path w="489464" h="537135">
                <a:moveTo>
                  <a:pt x="0" y="0"/>
                </a:moveTo>
                <a:lnTo>
                  <a:pt x="489464" y="0"/>
                </a:lnTo>
                <a:lnTo>
                  <a:pt x="489464" y="537135"/>
                </a:lnTo>
                <a:lnTo>
                  <a:pt x="0" y="537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TextBox 11">
            <a:extLst>
              <a:ext uri="{FF2B5EF4-FFF2-40B4-BE49-F238E27FC236}">
                <a16:creationId xmlns:a16="http://schemas.microsoft.com/office/drawing/2014/main" id="{D8A68498-1C57-653F-686E-D7249D2CEA11}"/>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solidFill>
                  <a:schemeClr val="bg1"/>
                </a:solidFill>
                <a:latin typeface="Literata Bold"/>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46505">
            <a:off x="433359" y="128965"/>
            <a:ext cx="489464" cy="537135"/>
          </a:xfrm>
          <a:custGeom>
            <a:avLst/>
            <a:gdLst/>
            <a:ahLst/>
            <a:cxnLst/>
            <a:rect l="l" t="t" r="r" b="b"/>
            <a:pathLst>
              <a:path w="489464" h="537135">
                <a:moveTo>
                  <a:pt x="0" y="0"/>
                </a:moveTo>
                <a:lnTo>
                  <a:pt x="489464" y="0"/>
                </a:lnTo>
                <a:lnTo>
                  <a:pt x="489464" y="537135"/>
                </a:lnTo>
                <a:lnTo>
                  <a:pt x="0" y="537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465762" y="-58795"/>
            <a:ext cx="13356476" cy="10345795"/>
          </a:xfrm>
          <a:custGeom>
            <a:avLst/>
            <a:gdLst/>
            <a:ahLst/>
            <a:cxnLst/>
            <a:rect l="l" t="t" r="r" b="b"/>
            <a:pathLst>
              <a:path w="13356476" h="10345795">
                <a:moveTo>
                  <a:pt x="0" y="0"/>
                </a:moveTo>
                <a:lnTo>
                  <a:pt x="13356476" y="0"/>
                </a:lnTo>
                <a:lnTo>
                  <a:pt x="13356476" y="10345795"/>
                </a:lnTo>
                <a:lnTo>
                  <a:pt x="0" y="10345795"/>
                </a:lnTo>
                <a:lnTo>
                  <a:pt x="0" y="0"/>
                </a:lnTo>
                <a:close/>
              </a:path>
            </a:pathLst>
          </a:custGeom>
          <a:blipFill>
            <a:blip r:embed="rId4"/>
            <a:stretch>
              <a:fillRect/>
            </a:stretch>
          </a:blipFill>
        </p:spPr>
        <p:txBody>
          <a:bodyPr/>
          <a:lstStyle/>
          <a:p>
            <a:endParaRPr lang="en-US"/>
          </a:p>
        </p:txBody>
      </p:sp>
      <p:sp>
        <p:nvSpPr>
          <p:cNvPr id="14" name="TextBox 11">
            <a:extLst>
              <a:ext uri="{FF2B5EF4-FFF2-40B4-BE49-F238E27FC236}">
                <a16:creationId xmlns:a16="http://schemas.microsoft.com/office/drawing/2014/main" id="{BFF05724-C21E-694D-8509-252568BEF43E}"/>
              </a:ext>
            </a:extLst>
          </p:cNvPr>
          <p:cNvSpPr txBox="1"/>
          <p:nvPr/>
        </p:nvSpPr>
        <p:spPr>
          <a:xfrm>
            <a:off x="17068800" y="9715500"/>
            <a:ext cx="609600" cy="544380"/>
          </a:xfrm>
          <a:prstGeom prst="rect">
            <a:avLst/>
          </a:prstGeom>
        </p:spPr>
        <p:txBody>
          <a:bodyPr wrap="square" lIns="0" tIns="0" rIns="0" bIns="0" rtlCol="0" anchor="t">
            <a:spAutoFit/>
          </a:bodyPr>
          <a:lstStyle/>
          <a:p>
            <a:pPr>
              <a:lnSpc>
                <a:spcPts val="4200"/>
              </a:lnSpc>
            </a:pPr>
            <a:r>
              <a:rPr lang="en-US" sz="4000">
                <a:latin typeface="Literata 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1668</Words>
  <Application>Microsoft Office PowerPoint</Application>
  <PresentationFormat>Custom</PresentationFormat>
  <Paragraphs>268</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Literata Bold</vt:lpstr>
      <vt:lpstr>Calibri</vt:lpstr>
      <vt:lpstr>Arial</vt:lpstr>
      <vt:lpstr>Literata</vt:lpstr>
      <vt:lpstr>Literata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N11_PTUD_QUANLYCUAHANGTHOITRANG</dc:title>
  <dc:creator>ADMIN</dc:creator>
  <cp:lastModifiedBy>Huỳnh Hoàng Phúc</cp:lastModifiedBy>
  <cp:revision>4</cp:revision>
  <dcterms:created xsi:type="dcterms:W3CDTF">2006-08-16T00:00:00Z</dcterms:created>
  <dcterms:modified xsi:type="dcterms:W3CDTF">2023-12-14T05:58:15Z</dcterms:modified>
  <dc:identifier>DAF1hzXN5_I</dc:identifier>
</cp:coreProperties>
</file>